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4" r:id="rId3"/>
  </p:sldMasterIdLst>
  <p:sldIdLst>
    <p:sldId id="257" r:id="rId4"/>
    <p:sldId id="259" r:id="rId5"/>
    <p:sldId id="292" r:id="rId6"/>
    <p:sldId id="332" r:id="rId7"/>
    <p:sldId id="333" r:id="rId8"/>
    <p:sldId id="334" r:id="rId9"/>
    <p:sldId id="335" r:id="rId10"/>
    <p:sldId id="336" r:id="rId11"/>
    <p:sldId id="339" r:id="rId12"/>
    <p:sldId id="337" r:id="rId13"/>
    <p:sldId id="338" r:id="rId14"/>
    <p:sldId id="340" r:id="rId15"/>
    <p:sldId id="341" r:id="rId1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40" autoAdjust="0"/>
    <p:restoredTop sz="94728" autoAdjust="0"/>
  </p:normalViewPr>
  <p:slideViewPr>
    <p:cSldViewPr>
      <p:cViewPr>
        <p:scale>
          <a:sx n="60" d="100"/>
          <a:sy n="60" d="100"/>
        </p:scale>
        <p:origin x="-2028" y="-5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5B78F8D-8FB1-4672-B46C-71A2F39136A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A3FEC24-90B3-4491-A451-226F2122F8E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D19177B-E1DE-41AC-8D9F-6E112DAEA5C6}"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59FA1C80-B460-4BB8-8BC7-9D7785197340}"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a:defRPr/>
            </a:lvl1pPr>
          </a:lstStyle>
          <a:p>
            <a:fld id="{F146E8CE-F621-491B-A125-95CB34273459}"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a:defRPr/>
            </a:lvl1pPr>
          </a:lstStyle>
          <a:p>
            <a:fld id="{F1B6E2AA-897F-4958-BD27-A6D25D93C8DE}"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a:defRPr/>
            </a:lvl1pPr>
          </a:lstStyle>
          <a:p>
            <a:fld id="{3B7B2F85-5ECC-47AC-B5FC-2DD576CB199A}"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8" name="Footer Placeholder 7"/>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9" name="Slide Number Placeholder 8"/>
          <p:cNvSpPr>
            <a:spLocks noGrp="1"/>
          </p:cNvSpPr>
          <p:nvPr>
            <p:ph type="sldNum" sz="quarter" idx="12"/>
          </p:nvPr>
        </p:nvSpPr>
        <p:spPr>
          <a:xfrm>
            <a:off x="6553200" y="6248400"/>
            <a:ext cx="1905000" cy="457200"/>
          </a:xfrm>
          <a:prstGeom prst="rect">
            <a:avLst/>
          </a:prstGeom>
        </p:spPr>
        <p:txBody>
          <a:bodyPr/>
          <a:lstStyle>
            <a:lvl1pPr>
              <a:defRPr/>
            </a:lvl1pPr>
          </a:lstStyle>
          <a:p>
            <a:fld id="{121E5248-8445-43F0-B7CF-E484A515E3D3}"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6553200" y="6248400"/>
            <a:ext cx="1905000" cy="457200"/>
          </a:xfrm>
          <a:prstGeom prst="rect">
            <a:avLst/>
          </a:prstGeom>
        </p:spPr>
        <p:txBody>
          <a:bodyPr/>
          <a:lstStyle>
            <a:lvl1pPr>
              <a:defRPr/>
            </a:lvl1pPr>
          </a:lstStyle>
          <a:p>
            <a:fld id="{F5EDCEAB-0CA1-410D-9FC4-3475337883A0}"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4" name="Slide Number Placeholder 3"/>
          <p:cNvSpPr>
            <a:spLocks noGrp="1"/>
          </p:cNvSpPr>
          <p:nvPr>
            <p:ph type="sldNum" sz="quarter" idx="12"/>
          </p:nvPr>
        </p:nvSpPr>
        <p:spPr>
          <a:xfrm>
            <a:off x="6553200" y="6248400"/>
            <a:ext cx="1905000" cy="457200"/>
          </a:xfrm>
          <a:prstGeom prst="rect">
            <a:avLst/>
          </a:prstGeom>
        </p:spPr>
        <p:txBody>
          <a:bodyPr/>
          <a:lstStyle>
            <a:lvl1pPr>
              <a:defRPr/>
            </a:lvl1pPr>
          </a:lstStyle>
          <a:p>
            <a:fld id="{EFE3A890-D993-47DB-A829-C19A19FC762E}"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a:defRPr/>
            </a:lvl1pPr>
          </a:lstStyle>
          <a:p>
            <a:fld id="{6644AB79-5250-4D91-B0F4-BF4674194E4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146E8CE-F621-491B-A125-95CB34273459}"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a:defRPr/>
            </a:lvl1pPr>
          </a:lstStyle>
          <a:p>
            <a:fld id="{292E4417-FE4D-4028-A123-41575D944CBA}"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981200"/>
            <a:ext cx="7772400" cy="41148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a:defRPr/>
            </a:lvl1pPr>
          </a:lstStyle>
          <a:p>
            <a:fld id="{DA3FEC24-90B3-4491-A451-226F2122F8E5}"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a:defRPr/>
            </a:lvl1pPr>
          </a:lstStyle>
          <a:p>
            <a:fld id="{5D19177B-E1DE-41AC-8D9F-6E112DAEA5C6}"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a:defRPr/>
            </a:lvl1pPr>
          </a:lstStyle>
          <a:p>
            <a:fld id="{59FA1C80-B460-4BB8-8BC7-9D7785197340}"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a:defRPr/>
            </a:lvl1pPr>
          </a:lstStyle>
          <a:p>
            <a:fld id="{F146E8CE-F621-491B-A125-95CB34273459}" type="slidenum">
              <a:rPr lang="en-US"/>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a:defRPr/>
            </a:lvl1pPr>
          </a:lstStyle>
          <a:p>
            <a:fld id="{F1B6E2AA-897F-4958-BD27-A6D25D93C8DE}" type="slidenum">
              <a:rPr lang="en-US"/>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a:defRPr/>
            </a:lvl1pPr>
          </a:lstStyle>
          <a:p>
            <a:fld id="{3B7B2F85-5ECC-47AC-B5FC-2DD576CB199A}" type="slidenum">
              <a:rPr lang="en-US"/>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8" name="Footer Placeholder 7"/>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9" name="Slide Number Placeholder 8"/>
          <p:cNvSpPr>
            <a:spLocks noGrp="1"/>
          </p:cNvSpPr>
          <p:nvPr>
            <p:ph type="sldNum" sz="quarter" idx="12"/>
          </p:nvPr>
        </p:nvSpPr>
        <p:spPr>
          <a:xfrm>
            <a:off x="6553200" y="6248400"/>
            <a:ext cx="1905000" cy="457200"/>
          </a:xfrm>
          <a:prstGeom prst="rect">
            <a:avLst/>
          </a:prstGeom>
        </p:spPr>
        <p:txBody>
          <a:bodyPr/>
          <a:lstStyle>
            <a:lvl1pPr>
              <a:defRPr/>
            </a:lvl1pPr>
          </a:lstStyle>
          <a:p>
            <a:fld id="{121E5248-8445-43F0-B7CF-E484A515E3D3}" type="slidenum">
              <a:rPr lang="en-US"/>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6553200" y="6248400"/>
            <a:ext cx="1905000" cy="457200"/>
          </a:xfrm>
          <a:prstGeom prst="rect">
            <a:avLst/>
          </a:prstGeom>
        </p:spPr>
        <p:txBody>
          <a:bodyPr/>
          <a:lstStyle>
            <a:lvl1pPr>
              <a:defRPr/>
            </a:lvl1pPr>
          </a:lstStyle>
          <a:p>
            <a:fld id="{F5EDCEAB-0CA1-410D-9FC4-3475337883A0}" type="slidenum">
              <a:rPr lang="en-US"/>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4" name="Slide Number Placeholder 3"/>
          <p:cNvSpPr>
            <a:spLocks noGrp="1"/>
          </p:cNvSpPr>
          <p:nvPr>
            <p:ph type="sldNum" sz="quarter" idx="12"/>
          </p:nvPr>
        </p:nvSpPr>
        <p:spPr>
          <a:xfrm>
            <a:off x="6553200" y="6248400"/>
            <a:ext cx="1905000" cy="457200"/>
          </a:xfrm>
          <a:prstGeom prst="rect">
            <a:avLst/>
          </a:prstGeom>
        </p:spPr>
        <p:txBody>
          <a:bodyPr/>
          <a:lstStyle>
            <a:lvl1pPr>
              <a:defRPr/>
            </a:lvl1pPr>
          </a:lstStyle>
          <a:p>
            <a:fld id="{EFE3A890-D993-47DB-A829-C19A19FC762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1B6E2AA-897F-4958-BD27-A6D25D93C8DE}" type="slidenum">
              <a:rPr lang="en-US"/>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a:defRPr/>
            </a:lvl1pPr>
          </a:lstStyle>
          <a:p>
            <a:fld id="{6644AB79-5250-4D91-B0F4-BF4674194E4C}" type="slidenum">
              <a:rPr lang="en-US"/>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a:defRPr/>
            </a:lvl1pPr>
          </a:lstStyle>
          <a:p>
            <a:fld id="{292E4417-FE4D-4028-A123-41575D944CBA}" type="slidenum">
              <a:rPr lang="en-US"/>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981200"/>
            <a:ext cx="7772400" cy="41148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a:defRPr/>
            </a:lvl1pPr>
          </a:lstStyle>
          <a:p>
            <a:fld id="{DA3FEC24-90B3-4491-A451-226F2122F8E5}" type="slidenum">
              <a:rPr lang="en-US"/>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a:defRPr/>
            </a:lvl1pPr>
          </a:lstStyle>
          <a:p>
            <a:fld id="{5D19177B-E1DE-41AC-8D9F-6E112DAEA5C6}" type="slidenum">
              <a:rPr lang="en-US"/>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a:defRPr/>
            </a:lvl1pPr>
          </a:lstStyle>
          <a:p>
            <a:fld id="{59FA1C80-B460-4BB8-8BC7-9D778519734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B7B2F85-5ECC-47AC-B5FC-2DD576CB199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21E5248-8445-43F0-B7CF-E484A515E3D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5EDCEAB-0CA1-410D-9FC4-3475337883A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FE3A890-D993-47DB-A829-C19A19FC762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644AB79-5250-4D91-B0F4-BF4674194E4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92E4417-FE4D-4028-A123-41575D944CB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D970BB9-C56D-4E87-A7D7-064778EBE9B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QuestionShape"/>
          <p:cNvSpPr/>
          <p:nvPr userDrawn="1"/>
        </p:nvSpPr>
        <p:spPr>
          <a:xfrm>
            <a:off x="127000" y="127000"/>
            <a:ext cx="8890000" cy="2857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lgn="ctr" rtl="0" fontAlgn="base">
              <a:spcBef>
                <a:spcPct val="0"/>
              </a:spcBef>
              <a:spcAft>
                <a:spcPct val="0"/>
              </a:spcAft>
            </a:pPr>
            <a:r>
              <a:rPr lang="en-US" sz="4400" smtClean="0">
                <a:solidFill>
                  <a:schemeClr val="tx2"/>
                </a:solidFill>
                <a:latin typeface="+mj-lt"/>
                <a:ea typeface="+mj-ea"/>
                <a:cs typeface="+mj-cs"/>
              </a:rPr>
              <a:t>iRespond Question Master</a:t>
            </a:r>
          </a:p>
        </p:txBody>
      </p:sp>
      <p:sp>
        <p:nvSpPr>
          <p:cNvPr id="8" name="AShape"/>
          <p:cNvSpPr/>
          <p:nvPr userDrawn="1"/>
        </p:nvSpPr>
        <p:spPr>
          <a:xfrm>
            <a:off x="127000" y="3111500"/>
            <a:ext cx="8890000" cy="711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rtl="0" eaLnBrk="1" fontAlgn="base">
              <a:spcBef>
                <a:spcPct val="20000"/>
              </a:spcBef>
              <a:spcAft>
                <a:spcPct val="0"/>
              </a:spcAft>
            </a:pPr>
            <a:r>
              <a:rPr lang="en-US" sz="3200" smtClean="0">
                <a:solidFill>
                  <a:schemeClr val="tx1"/>
                </a:solidFill>
                <a:latin typeface="+mn-lt"/>
                <a:ea typeface="+mn-ea"/>
                <a:cs typeface="+mn-cs"/>
              </a:rPr>
              <a:t>A.) Response A</a:t>
            </a:r>
          </a:p>
        </p:txBody>
      </p:sp>
      <p:sp>
        <p:nvSpPr>
          <p:cNvPr id="9" name="BShape"/>
          <p:cNvSpPr/>
          <p:nvPr userDrawn="1"/>
        </p:nvSpPr>
        <p:spPr>
          <a:xfrm>
            <a:off x="127000" y="3835400"/>
            <a:ext cx="8890000" cy="711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rtl="0" eaLnBrk="1" fontAlgn="base">
              <a:spcBef>
                <a:spcPct val="20000"/>
              </a:spcBef>
              <a:spcAft>
                <a:spcPct val="0"/>
              </a:spcAft>
            </a:pPr>
            <a:r>
              <a:rPr lang="en-US" sz="3200" smtClean="0">
                <a:solidFill>
                  <a:schemeClr val="tx1"/>
                </a:solidFill>
                <a:latin typeface="+mn-lt"/>
                <a:ea typeface="+mn-ea"/>
                <a:cs typeface="+mn-cs"/>
              </a:rPr>
              <a:t>B.) Response B</a:t>
            </a:r>
          </a:p>
        </p:txBody>
      </p:sp>
      <p:sp>
        <p:nvSpPr>
          <p:cNvPr id="10" name="CShape"/>
          <p:cNvSpPr/>
          <p:nvPr userDrawn="1"/>
        </p:nvSpPr>
        <p:spPr>
          <a:xfrm>
            <a:off x="127000" y="4559300"/>
            <a:ext cx="8890000" cy="711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rtl="0" eaLnBrk="1" fontAlgn="base">
              <a:spcBef>
                <a:spcPct val="20000"/>
              </a:spcBef>
              <a:spcAft>
                <a:spcPct val="0"/>
              </a:spcAft>
            </a:pPr>
            <a:r>
              <a:rPr lang="en-US" sz="3200" smtClean="0">
                <a:solidFill>
                  <a:schemeClr val="tx1"/>
                </a:solidFill>
                <a:latin typeface="+mn-lt"/>
                <a:ea typeface="+mn-ea"/>
                <a:cs typeface="+mn-cs"/>
              </a:rPr>
              <a:t>C.) Response C</a:t>
            </a:r>
          </a:p>
        </p:txBody>
      </p:sp>
      <p:sp>
        <p:nvSpPr>
          <p:cNvPr id="11" name="DShape"/>
          <p:cNvSpPr/>
          <p:nvPr userDrawn="1"/>
        </p:nvSpPr>
        <p:spPr>
          <a:xfrm>
            <a:off x="127000" y="5283200"/>
            <a:ext cx="8890000" cy="711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rtl="0" eaLnBrk="1" fontAlgn="base">
              <a:spcBef>
                <a:spcPct val="20000"/>
              </a:spcBef>
              <a:spcAft>
                <a:spcPct val="0"/>
              </a:spcAft>
            </a:pPr>
            <a:r>
              <a:rPr lang="en-US" sz="3200" smtClean="0">
                <a:solidFill>
                  <a:schemeClr val="tx1"/>
                </a:solidFill>
                <a:latin typeface="+mn-lt"/>
                <a:ea typeface="+mn-ea"/>
                <a:cs typeface="+mn-cs"/>
              </a:rPr>
              <a:t>D.) Response D</a:t>
            </a:r>
          </a:p>
        </p:txBody>
      </p:sp>
      <p:sp>
        <p:nvSpPr>
          <p:cNvPr id="12" name="EShape"/>
          <p:cNvSpPr/>
          <p:nvPr userDrawn="1"/>
        </p:nvSpPr>
        <p:spPr>
          <a:xfrm>
            <a:off x="127000" y="6007100"/>
            <a:ext cx="8890000" cy="711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rtl="0" eaLnBrk="1" fontAlgn="base">
              <a:spcBef>
                <a:spcPct val="20000"/>
              </a:spcBef>
              <a:spcAft>
                <a:spcPct val="0"/>
              </a:spcAft>
            </a:pPr>
            <a:r>
              <a:rPr lang="en-US" sz="3200" smtClean="0">
                <a:solidFill>
                  <a:schemeClr val="tx1"/>
                </a:solidFill>
                <a:latin typeface="+mn-lt"/>
                <a:ea typeface="+mn-ea"/>
                <a:cs typeface="+mn-cs"/>
              </a:rPr>
              <a:t>E.) Response E</a:t>
            </a:r>
          </a:p>
        </p:txBody>
      </p:sp>
      <p:sp>
        <p:nvSpPr>
          <p:cNvPr id="13" name="Percent"/>
          <p:cNvSpPr/>
          <p:nvPr userDrawn="1"/>
        </p:nvSpPr>
        <p:spPr>
          <a:xfrm>
            <a:off x="6350000" y="254000"/>
            <a:ext cx="2540000" cy="508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a:r>
              <a:rPr lang="en-US" sz="1400" smtClean="0">
                <a:solidFill>
                  <a:srgbClr val="000000"/>
                </a:solidFill>
              </a:rPr>
              <a:t>Percent Complete 100%</a:t>
            </a:r>
            <a:endParaRPr lang="en-US" sz="1400">
              <a:solidFill>
                <a:srgbClr val="000000"/>
              </a:solidFill>
            </a:endParaRPr>
          </a:p>
        </p:txBody>
      </p:sp>
      <p:sp>
        <p:nvSpPr>
          <p:cNvPr id="14" name="Timer"/>
          <p:cNvSpPr/>
          <p:nvPr userDrawn="1"/>
        </p:nvSpPr>
        <p:spPr>
          <a:xfrm>
            <a:off x="254000" y="254000"/>
            <a:ext cx="2540000" cy="508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a:r>
              <a:rPr lang="en-US" sz="1400" smtClean="0">
                <a:solidFill>
                  <a:srgbClr val="000000"/>
                </a:solidFill>
              </a:rPr>
              <a:t>00:30</a:t>
            </a:r>
            <a:endParaRPr lang="en-US" sz="1400">
              <a:solidFill>
                <a:srgbClr val="000000"/>
              </a:solidFill>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609600"/>
            <a:ext cx="7772400" cy="1447800"/>
          </a:xfrm>
        </p:spPr>
        <p:txBody>
          <a:bodyPr/>
          <a:lstStyle/>
          <a:p>
            <a:r>
              <a:rPr lang="en-US" sz="7200">
                <a:solidFill>
                  <a:srgbClr val="FF3300"/>
                </a:solidFill>
                <a:effectLst>
                  <a:outerShdw blurRad="38100" dist="38100" dir="2700000" algn="tl">
                    <a:srgbClr val="C0C0C0"/>
                  </a:outerShdw>
                </a:effectLst>
                <a:latin typeface="Arial Black" pitchFamily="34" charset="0"/>
              </a:rPr>
              <a:t>Georgia Studies</a:t>
            </a:r>
            <a:endParaRPr lang="en-US" sz="3600">
              <a:solidFill>
                <a:srgbClr val="FF3300"/>
              </a:solidFill>
              <a:effectLst>
                <a:outerShdw blurRad="38100" dist="38100" dir="2700000" algn="tl">
                  <a:srgbClr val="C0C0C0"/>
                </a:outerShdw>
              </a:effectLst>
              <a:latin typeface="Arial Black" pitchFamily="34" charset="0"/>
            </a:endParaRPr>
          </a:p>
        </p:txBody>
      </p:sp>
      <p:sp>
        <p:nvSpPr>
          <p:cNvPr id="3075" name="Rectangle 3"/>
          <p:cNvSpPr>
            <a:spLocks noGrp="1" noChangeArrowheads="1"/>
          </p:cNvSpPr>
          <p:nvPr>
            <p:ph type="body" idx="1"/>
          </p:nvPr>
        </p:nvSpPr>
        <p:spPr>
          <a:xfrm>
            <a:off x="3276600" y="2667000"/>
            <a:ext cx="5638800" cy="3733800"/>
          </a:xfrm>
        </p:spPr>
        <p:txBody>
          <a:bodyPr/>
          <a:lstStyle/>
          <a:p>
            <a:pPr algn="ctr">
              <a:buFontTx/>
              <a:buNone/>
            </a:pPr>
            <a:r>
              <a:rPr lang="en-US" dirty="0">
                <a:effectLst>
                  <a:outerShdw blurRad="38100" dist="38100" dir="2700000" algn="tl">
                    <a:srgbClr val="C0C0C0"/>
                  </a:outerShdw>
                </a:effectLst>
                <a:latin typeface="Arial Black" pitchFamily="34" charset="0"/>
              </a:rPr>
              <a:t>Unit </a:t>
            </a:r>
            <a:r>
              <a:rPr lang="en-US" dirty="0" smtClean="0">
                <a:effectLst>
                  <a:outerShdw blurRad="38100" dist="38100" dir="2700000" algn="tl">
                    <a:srgbClr val="C0C0C0"/>
                  </a:outerShdw>
                </a:effectLst>
                <a:latin typeface="Arial Black" pitchFamily="34" charset="0"/>
              </a:rPr>
              <a:t>7: </a:t>
            </a:r>
            <a:r>
              <a:rPr lang="en-US" dirty="0">
                <a:effectLst>
                  <a:outerShdw blurRad="38100" dist="38100" dir="2700000" algn="tl">
                    <a:srgbClr val="C0C0C0"/>
                  </a:outerShdw>
                </a:effectLst>
                <a:latin typeface="Arial Black" pitchFamily="34" charset="0"/>
              </a:rPr>
              <a:t>Early 20</a:t>
            </a:r>
            <a:r>
              <a:rPr lang="en-US" baseline="30000" dirty="0">
                <a:effectLst>
                  <a:outerShdw blurRad="38100" dist="38100" dir="2700000" algn="tl">
                    <a:srgbClr val="C0C0C0"/>
                  </a:outerShdw>
                </a:effectLst>
                <a:latin typeface="Arial Black" pitchFamily="34" charset="0"/>
              </a:rPr>
              <a:t>th</a:t>
            </a:r>
            <a:r>
              <a:rPr lang="en-US" dirty="0">
                <a:effectLst>
                  <a:outerShdw blurRad="38100" dist="38100" dir="2700000" algn="tl">
                    <a:srgbClr val="C0C0C0"/>
                  </a:outerShdw>
                </a:effectLst>
                <a:latin typeface="Arial Black" pitchFamily="34" charset="0"/>
              </a:rPr>
              <a:t> Century Georgia</a:t>
            </a:r>
          </a:p>
          <a:p>
            <a:pPr algn="ctr">
              <a:buFontTx/>
              <a:buNone/>
            </a:pPr>
            <a:endParaRPr lang="en-US" dirty="0">
              <a:effectLst>
                <a:outerShdw blurRad="38100" dist="38100" dir="2700000" algn="tl">
                  <a:srgbClr val="C0C0C0"/>
                </a:outerShdw>
              </a:effectLst>
              <a:latin typeface="Arial Black" pitchFamily="34" charset="0"/>
            </a:endParaRPr>
          </a:p>
          <a:p>
            <a:pPr algn="ctr">
              <a:buFontTx/>
              <a:buNone/>
            </a:pPr>
            <a:r>
              <a:rPr lang="en-US" dirty="0">
                <a:effectLst>
                  <a:outerShdw blurRad="38100" dist="38100" dir="2700000" algn="tl">
                    <a:srgbClr val="C0C0C0"/>
                  </a:outerShdw>
                </a:effectLst>
                <a:latin typeface="Arial Black" pitchFamily="34" charset="0"/>
              </a:rPr>
              <a:t>Lesson 2: World War II</a:t>
            </a:r>
          </a:p>
          <a:p>
            <a:pPr algn="ctr">
              <a:buFontTx/>
              <a:buNone/>
            </a:pPr>
            <a:endParaRPr lang="en-US" dirty="0">
              <a:effectLst>
                <a:outerShdw blurRad="38100" dist="38100" dir="2700000" algn="tl">
                  <a:srgbClr val="C0C0C0"/>
                </a:outerShdw>
              </a:effectLst>
              <a:latin typeface="Arial Black" pitchFamily="34" charset="0"/>
            </a:endParaRPr>
          </a:p>
          <a:p>
            <a:pPr algn="ctr">
              <a:buFontTx/>
              <a:buNone/>
            </a:pPr>
            <a:r>
              <a:rPr lang="en-US" dirty="0">
                <a:effectLst>
                  <a:outerShdw blurRad="38100" dist="38100" dir="2700000" algn="tl">
                    <a:srgbClr val="C0C0C0"/>
                  </a:outerShdw>
                </a:effectLst>
                <a:latin typeface="Arial Black" pitchFamily="34" charset="0"/>
              </a:rPr>
              <a:t>Study Presentation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animEffect transition="in" filter="fade">
                                      <p:cBhvr>
                                        <p:cTn id="11" dur="500"/>
                                        <p:tgtEl>
                                          <p:spTgt spid="3075">
                                            <p:txEl>
                                              <p:pRg st="2" end="2"/>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animEffect transition="in" filter="fade">
                                      <p:cBhvr>
                                        <p:cTn id="15"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685800" y="0"/>
            <a:ext cx="7772400" cy="1143000"/>
          </a:xfrm>
        </p:spPr>
        <p:txBody>
          <a:bodyPr/>
          <a:lstStyle/>
          <a:p>
            <a:r>
              <a:rPr lang="en-US" sz="4000">
                <a:solidFill>
                  <a:srgbClr val="FF0000"/>
                </a:solidFill>
                <a:effectLst>
                  <a:outerShdw blurRad="38100" dist="38100" dir="2700000" algn="tl">
                    <a:srgbClr val="C0C0C0"/>
                  </a:outerShdw>
                </a:effectLst>
                <a:latin typeface="Arial Black" pitchFamily="34" charset="0"/>
              </a:rPr>
              <a:t>Roosevelt’s</a:t>
            </a:r>
            <a:r>
              <a:rPr lang="en-US" sz="4000">
                <a:effectLst>
                  <a:outerShdw blurRad="38100" dist="38100" dir="2700000" algn="tl">
                    <a:srgbClr val="C0C0C0"/>
                  </a:outerShdw>
                </a:effectLst>
                <a:latin typeface="Arial Black" pitchFamily="34" charset="0"/>
              </a:rPr>
              <a:t> Ties to GA</a:t>
            </a:r>
          </a:p>
        </p:txBody>
      </p:sp>
      <p:sp>
        <p:nvSpPr>
          <p:cNvPr id="107523" name="Rectangle 3"/>
          <p:cNvSpPr>
            <a:spLocks noGrp="1" noChangeArrowheads="1"/>
          </p:cNvSpPr>
          <p:nvPr>
            <p:ph type="body" idx="1"/>
          </p:nvPr>
        </p:nvSpPr>
        <p:spPr>
          <a:xfrm>
            <a:off x="609600" y="1143000"/>
            <a:ext cx="8229600" cy="5410200"/>
          </a:xfrm>
        </p:spPr>
        <p:txBody>
          <a:bodyPr/>
          <a:lstStyle/>
          <a:p>
            <a:pPr>
              <a:lnSpc>
                <a:spcPct val="90000"/>
              </a:lnSpc>
            </a:pPr>
            <a:r>
              <a:rPr lang="en-US">
                <a:latin typeface="Arial" charset="0"/>
                <a:cs typeface="Arial" charset="0"/>
              </a:rPr>
              <a:t>President Roosevelt visited Georgia often at his “Little White House” in Warm Springs</a:t>
            </a:r>
          </a:p>
          <a:p>
            <a:pPr>
              <a:lnSpc>
                <a:spcPct val="90000"/>
              </a:lnSpc>
            </a:pPr>
            <a:r>
              <a:rPr lang="en-US">
                <a:latin typeface="Arial" charset="0"/>
                <a:cs typeface="Arial" charset="0"/>
              </a:rPr>
              <a:t>His polio symptoms were eased in the mineral springs</a:t>
            </a:r>
          </a:p>
          <a:p>
            <a:pPr>
              <a:lnSpc>
                <a:spcPct val="90000"/>
              </a:lnSpc>
            </a:pPr>
            <a:r>
              <a:rPr lang="en-US">
                <a:latin typeface="Arial" charset="0"/>
                <a:cs typeface="Arial" charset="0"/>
              </a:rPr>
              <a:t>April 24, 1945: President Roosevelt died at Warm Springs</a:t>
            </a:r>
          </a:p>
          <a:p>
            <a:pPr>
              <a:lnSpc>
                <a:spcPct val="90000"/>
              </a:lnSpc>
            </a:pPr>
            <a:r>
              <a:rPr lang="en-US">
                <a:latin typeface="Arial" charset="0"/>
                <a:cs typeface="Arial" charset="0"/>
              </a:rPr>
              <a:t>Millions of Georgians and Americans mourned</a:t>
            </a:r>
          </a:p>
          <a:p>
            <a:pPr>
              <a:lnSpc>
                <a:spcPct val="90000"/>
              </a:lnSpc>
            </a:pPr>
            <a:r>
              <a:rPr lang="en-US">
                <a:latin typeface="Arial" charset="0"/>
                <a:cs typeface="Arial" charset="0"/>
              </a:rPr>
              <a:t>Vice President Harry Truman became president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anim calcmode="lin" valueType="num">
                                      <p:cBhvr additive="base">
                                        <p:cTn id="7" dur="500" fill="hold"/>
                                        <p:tgtEl>
                                          <p:spTgt spid="10752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75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07523">
                                            <p:txEl>
                                              <p:pRg st="1" end="1"/>
                                            </p:txEl>
                                          </p:spTgt>
                                        </p:tgtEl>
                                        <p:attrNameLst>
                                          <p:attrName>style.visibility</p:attrName>
                                        </p:attrNameLst>
                                      </p:cBhvr>
                                      <p:to>
                                        <p:strVal val="visible"/>
                                      </p:to>
                                    </p:set>
                                    <p:anim calcmode="lin" valueType="num">
                                      <p:cBhvr additive="base">
                                        <p:cTn id="13" dur="500" fill="hold"/>
                                        <p:tgtEl>
                                          <p:spTgt spid="10752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75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107523">
                                            <p:txEl>
                                              <p:pRg st="2" end="2"/>
                                            </p:txEl>
                                          </p:spTgt>
                                        </p:tgtEl>
                                        <p:attrNameLst>
                                          <p:attrName>style.visibility</p:attrName>
                                        </p:attrNameLst>
                                      </p:cBhvr>
                                      <p:to>
                                        <p:strVal val="visible"/>
                                      </p:to>
                                    </p:set>
                                    <p:anim calcmode="lin" valueType="num">
                                      <p:cBhvr additive="base">
                                        <p:cTn id="19" dur="500" fill="hold"/>
                                        <p:tgtEl>
                                          <p:spTgt spid="10752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75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107523">
                                            <p:txEl>
                                              <p:pRg st="3" end="3"/>
                                            </p:txEl>
                                          </p:spTgt>
                                        </p:tgtEl>
                                        <p:attrNameLst>
                                          <p:attrName>style.visibility</p:attrName>
                                        </p:attrNameLst>
                                      </p:cBhvr>
                                      <p:to>
                                        <p:strVal val="visible"/>
                                      </p:to>
                                    </p:set>
                                    <p:anim calcmode="lin" valueType="num">
                                      <p:cBhvr additive="base">
                                        <p:cTn id="25" dur="500" fill="hold"/>
                                        <p:tgtEl>
                                          <p:spTgt spid="10752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75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107523">
                                            <p:txEl>
                                              <p:pRg st="4" end="4"/>
                                            </p:txEl>
                                          </p:spTgt>
                                        </p:tgtEl>
                                        <p:attrNameLst>
                                          <p:attrName>style.visibility</p:attrName>
                                        </p:attrNameLst>
                                      </p:cBhvr>
                                      <p:to>
                                        <p:strVal val="visible"/>
                                      </p:to>
                                    </p:set>
                                    <p:anim calcmode="lin" valueType="num">
                                      <p:cBhvr additive="base">
                                        <p:cTn id="31" dur="500" fill="hold"/>
                                        <p:tgtEl>
                                          <p:spTgt spid="10752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0752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685800" y="0"/>
            <a:ext cx="7772400" cy="1143000"/>
          </a:xfrm>
        </p:spPr>
        <p:txBody>
          <a:bodyPr/>
          <a:lstStyle/>
          <a:p>
            <a:r>
              <a:rPr lang="en-US" sz="4000">
                <a:effectLst>
                  <a:outerShdw blurRad="38100" dist="38100" dir="2700000" algn="tl">
                    <a:srgbClr val="C0C0C0"/>
                  </a:outerShdw>
                </a:effectLst>
                <a:latin typeface="Arial Black" pitchFamily="34" charset="0"/>
              </a:rPr>
              <a:t>The War in the Pacific</a:t>
            </a:r>
          </a:p>
        </p:txBody>
      </p:sp>
      <p:sp>
        <p:nvSpPr>
          <p:cNvPr id="108547" name="Rectangle 3"/>
          <p:cNvSpPr>
            <a:spLocks noGrp="1" noChangeArrowheads="1"/>
          </p:cNvSpPr>
          <p:nvPr>
            <p:ph type="body" idx="1"/>
          </p:nvPr>
        </p:nvSpPr>
        <p:spPr>
          <a:xfrm>
            <a:off x="609600" y="1143000"/>
            <a:ext cx="8229600" cy="5562600"/>
          </a:xfrm>
        </p:spPr>
        <p:txBody>
          <a:bodyPr/>
          <a:lstStyle/>
          <a:p>
            <a:pPr>
              <a:lnSpc>
                <a:spcPct val="80000"/>
              </a:lnSpc>
            </a:pPr>
            <a:r>
              <a:rPr lang="en-US" sz="2500">
                <a:latin typeface="Arial" charset="0"/>
                <a:cs typeface="Arial" charset="0"/>
              </a:rPr>
              <a:t>1942: Japan expanded its territory throughout the Asian Pacific region</a:t>
            </a:r>
          </a:p>
          <a:p>
            <a:pPr>
              <a:lnSpc>
                <a:spcPct val="80000"/>
              </a:lnSpc>
            </a:pPr>
            <a:r>
              <a:rPr lang="en-US" sz="2500">
                <a:latin typeface="Arial" charset="0"/>
                <a:cs typeface="Arial" charset="0"/>
              </a:rPr>
              <a:t>1945: Allied forces began to retake Japanese controlled lands</a:t>
            </a:r>
          </a:p>
          <a:p>
            <a:pPr>
              <a:lnSpc>
                <a:spcPct val="80000"/>
              </a:lnSpc>
            </a:pPr>
            <a:r>
              <a:rPr lang="en-US" sz="2500">
                <a:latin typeface="Arial" charset="0"/>
                <a:cs typeface="Arial" charset="0"/>
              </a:rPr>
              <a:t>Japan refused to surrender</a:t>
            </a:r>
          </a:p>
          <a:p>
            <a:pPr>
              <a:lnSpc>
                <a:spcPct val="80000"/>
              </a:lnSpc>
            </a:pPr>
            <a:r>
              <a:rPr lang="en-US" sz="2500">
                <a:latin typeface="Arial" charset="0"/>
                <a:cs typeface="Arial" charset="0"/>
              </a:rPr>
              <a:t>President Truman authorized the use of atomic bombs to force Japan’s surrender</a:t>
            </a:r>
          </a:p>
          <a:p>
            <a:pPr>
              <a:lnSpc>
                <a:spcPct val="80000"/>
              </a:lnSpc>
            </a:pPr>
            <a:r>
              <a:rPr lang="en-US" sz="2500" i="1">
                <a:latin typeface="Arial" charset="0"/>
                <a:cs typeface="Arial" charset="0"/>
              </a:rPr>
              <a:t>Enola Gay</a:t>
            </a:r>
            <a:r>
              <a:rPr lang="en-US" sz="2500">
                <a:latin typeface="Arial" charset="0"/>
                <a:cs typeface="Arial" charset="0"/>
              </a:rPr>
              <a:t>: plane that dropped first atomic bomb on Hiroshima, Japan (between 70,000 and 100,000 people died)</a:t>
            </a:r>
          </a:p>
          <a:p>
            <a:pPr>
              <a:lnSpc>
                <a:spcPct val="80000"/>
              </a:lnSpc>
            </a:pPr>
            <a:r>
              <a:rPr lang="en-US" sz="2500">
                <a:latin typeface="Arial" charset="0"/>
                <a:cs typeface="Arial" charset="0"/>
              </a:rPr>
              <a:t>Japan surrendered after a second atomic bomb dropped on Nagasaki (killed approximately 40,000 people and injured 40,000 additional people)</a:t>
            </a:r>
          </a:p>
          <a:p>
            <a:pPr>
              <a:lnSpc>
                <a:spcPct val="80000"/>
              </a:lnSpc>
            </a:pPr>
            <a:r>
              <a:rPr lang="en-US" sz="2500">
                <a:latin typeface="Arial" charset="0"/>
                <a:cs typeface="Arial" charset="0"/>
              </a:rPr>
              <a:t>August 15, 1945 – Japan surrenders ending WWII</a:t>
            </a:r>
          </a:p>
          <a:p>
            <a:pPr>
              <a:lnSpc>
                <a:spcPct val="80000"/>
              </a:lnSpc>
            </a:pPr>
            <a:r>
              <a:rPr lang="en-US" sz="2500">
                <a:latin typeface="Arial" charset="0"/>
                <a:cs typeface="Arial" charset="0"/>
              </a:rPr>
              <a:t>Over 50 million people died in the war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anim calcmode="lin" valueType="num">
                                      <p:cBhvr additive="base">
                                        <p:cTn id="7" dur="500" fill="hold"/>
                                        <p:tgtEl>
                                          <p:spTgt spid="10854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85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08547">
                                            <p:txEl>
                                              <p:pRg st="1" end="1"/>
                                            </p:txEl>
                                          </p:spTgt>
                                        </p:tgtEl>
                                        <p:attrNameLst>
                                          <p:attrName>style.visibility</p:attrName>
                                        </p:attrNameLst>
                                      </p:cBhvr>
                                      <p:to>
                                        <p:strVal val="visible"/>
                                      </p:to>
                                    </p:set>
                                    <p:anim calcmode="lin" valueType="num">
                                      <p:cBhvr additive="base">
                                        <p:cTn id="13" dur="500" fill="hold"/>
                                        <p:tgtEl>
                                          <p:spTgt spid="10854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85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108547">
                                            <p:txEl>
                                              <p:pRg st="2" end="2"/>
                                            </p:txEl>
                                          </p:spTgt>
                                        </p:tgtEl>
                                        <p:attrNameLst>
                                          <p:attrName>style.visibility</p:attrName>
                                        </p:attrNameLst>
                                      </p:cBhvr>
                                      <p:to>
                                        <p:strVal val="visible"/>
                                      </p:to>
                                    </p:set>
                                    <p:anim calcmode="lin" valueType="num">
                                      <p:cBhvr additive="base">
                                        <p:cTn id="19" dur="500" fill="hold"/>
                                        <p:tgtEl>
                                          <p:spTgt spid="10854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85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108547">
                                            <p:txEl>
                                              <p:pRg st="3" end="3"/>
                                            </p:txEl>
                                          </p:spTgt>
                                        </p:tgtEl>
                                        <p:attrNameLst>
                                          <p:attrName>style.visibility</p:attrName>
                                        </p:attrNameLst>
                                      </p:cBhvr>
                                      <p:to>
                                        <p:strVal val="visible"/>
                                      </p:to>
                                    </p:set>
                                    <p:anim calcmode="lin" valueType="num">
                                      <p:cBhvr additive="base">
                                        <p:cTn id="25" dur="500" fill="hold"/>
                                        <p:tgtEl>
                                          <p:spTgt spid="10854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854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108547">
                                            <p:txEl>
                                              <p:pRg st="4" end="4"/>
                                            </p:txEl>
                                          </p:spTgt>
                                        </p:tgtEl>
                                        <p:attrNameLst>
                                          <p:attrName>style.visibility</p:attrName>
                                        </p:attrNameLst>
                                      </p:cBhvr>
                                      <p:to>
                                        <p:strVal val="visible"/>
                                      </p:to>
                                    </p:set>
                                    <p:anim calcmode="lin" valueType="num">
                                      <p:cBhvr additive="base">
                                        <p:cTn id="31" dur="500" fill="hold"/>
                                        <p:tgtEl>
                                          <p:spTgt spid="108547">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0854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108547">
                                            <p:txEl>
                                              <p:pRg st="5" end="5"/>
                                            </p:txEl>
                                          </p:spTgt>
                                        </p:tgtEl>
                                        <p:attrNameLst>
                                          <p:attrName>style.visibility</p:attrName>
                                        </p:attrNameLst>
                                      </p:cBhvr>
                                      <p:to>
                                        <p:strVal val="visible"/>
                                      </p:to>
                                    </p:set>
                                    <p:anim calcmode="lin" valueType="num">
                                      <p:cBhvr additive="base">
                                        <p:cTn id="37" dur="500" fill="hold"/>
                                        <p:tgtEl>
                                          <p:spTgt spid="108547">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0854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nodeType="clickEffect">
                                  <p:stCondLst>
                                    <p:cond delay="0"/>
                                  </p:stCondLst>
                                  <p:childTnLst>
                                    <p:set>
                                      <p:cBhvr>
                                        <p:cTn id="42" dur="1" fill="hold">
                                          <p:stCondLst>
                                            <p:cond delay="0"/>
                                          </p:stCondLst>
                                        </p:cTn>
                                        <p:tgtEl>
                                          <p:spTgt spid="108547">
                                            <p:txEl>
                                              <p:pRg st="6" end="6"/>
                                            </p:txEl>
                                          </p:spTgt>
                                        </p:tgtEl>
                                        <p:attrNameLst>
                                          <p:attrName>style.visibility</p:attrName>
                                        </p:attrNameLst>
                                      </p:cBhvr>
                                      <p:to>
                                        <p:strVal val="visible"/>
                                      </p:to>
                                    </p:set>
                                    <p:anim calcmode="lin" valueType="num">
                                      <p:cBhvr additive="base">
                                        <p:cTn id="43" dur="500" fill="hold"/>
                                        <p:tgtEl>
                                          <p:spTgt spid="108547">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0854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nodeType="clickEffect">
                                  <p:stCondLst>
                                    <p:cond delay="0"/>
                                  </p:stCondLst>
                                  <p:childTnLst>
                                    <p:set>
                                      <p:cBhvr>
                                        <p:cTn id="48" dur="1" fill="hold">
                                          <p:stCondLst>
                                            <p:cond delay="0"/>
                                          </p:stCondLst>
                                        </p:cTn>
                                        <p:tgtEl>
                                          <p:spTgt spid="108547">
                                            <p:txEl>
                                              <p:pRg st="7" end="7"/>
                                            </p:txEl>
                                          </p:spTgt>
                                        </p:tgtEl>
                                        <p:attrNameLst>
                                          <p:attrName>style.visibility</p:attrName>
                                        </p:attrNameLst>
                                      </p:cBhvr>
                                      <p:to>
                                        <p:strVal val="visible"/>
                                      </p:to>
                                    </p:set>
                                    <p:anim calcmode="lin" valueType="num">
                                      <p:cBhvr additive="base">
                                        <p:cTn id="49" dur="500" fill="hold"/>
                                        <p:tgtEl>
                                          <p:spTgt spid="108547">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10854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533400" y="228600"/>
            <a:ext cx="8458200" cy="838200"/>
          </a:xfrm>
        </p:spPr>
        <p:txBody>
          <a:bodyPr/>
          <a:lstStyle/>
          <a:p>
            <a:r>
              <a:rPr lang="en-US" sz="4000">
                <a:effectLst>
                  <a:outerShdw blurRad="38100" dist="38100" dir="2700000" algn="tl">
                    <a:srgbClr val="C0C0C0"/>
                  </a:outerShdw>
                </a:effectLst>
                <a:latin typeface="Arial Black" pitchFamily="34" charset="0"/>
              </a:rPr>
              <a:t>Georgia During World War II</a:t>
            </a:r>
          </a:p>
        </p:txBody>
      </p:sp>
      <p:sp>
        <p:nvSpPr>
          <p:cNvPr id="110595" name="Rectangle 3"/>
          <p:cNvSpPr>
            <a:spLocks noGrp="1" noChangeArrowheads="1"/>
          </p:cNvSpPr>
          <p:nvPr>
            <p:ph type="body" idx="1"/>
          </p:nvPr>
        </p:nvSpPr>
        <p:spPr>
          <a:xfrm>
            <a:off x="609600" y="990600"/>
            <a:ext cx="8229600" cy="5867400"/>
          </a:xfrm>
        </p:spPr>
        <p:txBody>
          <a:bodyPr/>
          <a:lstStyle/>
          <a:p>
            <a:pPr>
              <a:lnSpc>
                <a:spcPct val="90000"/>
              </a:lnSpc>
            </a:pPr>
            <a:r>
              <a:rPr lang="en-US" sz="2400">
                <a:latin typeface="Arial" charset="0"/>
                <a:cs typeface="Arial" charset="0"/>
              </a:rPr>
              <a:t>320,000 Georgians joined the armed forces – over 7,000 killed</a:t>
            </a:r>
          </a:p>
          <a:p>
            <a:pPr>
              <a:lnSpc>
                <a:spcPct val="90000"/>
              </a:lnSpc>
            </a:pPr>
            <a:r>
              <a:rPr lang="en-US" sz="2400">
                <a:latin typeface="Arial" charset="0"/>
                <a:cs typeface="Arial" charset="0"/>
              </a:rPr>
              <a:t>Military bases (such as Fort Benning) were built in the state which improved the economy</a:t>
            </a:r>
          </a:p>
          <a:p>
            <a:pPr>
              <a:lnSpc>
                <a:spcPct val="90000"/>
              </a:lnSpc>
            </a:pPr>
            <a:r>
              <a:rPr lang="en-US" sz="2400">
                <a:latin typeface="Arial" charset="0"/>
                <a:cs typeface="Arial" charset="0"/>
              </a:rPr>
              <a:t>Farmers grew needed crops – income tripled for the average farmer</a:t>
            </a:r>
          </a:p>
          <a:p>
            <a:pPr>
              <a:lnSpc>
                <a:spcPct val="90000"/>
              </a:lnSpc>
            </a:pPr>
            <a:r>
              <a:rPr lang="en-US" sz="2400">
                <a:latin typeface="Arial" charset="0"/>
                <a:cs typeface="Arial" charset="0"/>
              </a:rPr>
              <a:t>Limits were put on the consumption of goods such as gasoline, meat, butter, and sugar (rationing)</a:t>
            </a:r>
          </a:p>
          <a:p>
            <a:pPr>
              <a:lnSpc>
                <a:spcPct val="90000"/>
              </a:lnSpc>
            </a:pPr>
            <a:r>
              <a:rPr lang="en-US" sz="2400">
                <a:latin typeface="Arial" charset="0"/>
                <a:cs typeface="Arial" charset="0"/>
              </a:rPr>
              <a:t>Students were encouraged to buy war bonds and defense stamps to pay for the war</a:t>
            </a:r>
          </a:p>
          <a:p>
            <a:pPr>
              <a:lnSpc>
                <a:spcPct val="90000"/>
              </a:lnSpc>
            </a:pPr>
            <a:r>
              <a:rPr lang="en-US" sz="2400">
                <a:latin typeface="Arial" charset="0"/>
                <a:cs typeface="Arial" charset="0"/>
              </a:rPr>
              <a:t>POW (prisoner of war) camps were made in Georgia at some military bases</a:t>
            </a:r>
          </a:p>
          <a:p>
            <a:pPr>
              <a:lnSpc>
                <a:spcPct val="90000"/>
              </a:lnSpc>
            </a:pPr>
            <a:r>
              <a:rPr lang="en-US" sz="2400">
                <a:latin typeface="Arial" charset="0"/>
                <a:cs typeface="Arial" charset="0"/>
              </a:rPr>
              <a:t>Brunswick and Savannah Shipyards supplied ships for the US Navy and Bell Aircraft helped to create planes.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10595">
                                            <p:txEl>
                                              <p:pRg st="0" end="0"/>
                                            </p:txEl>
                                          </p:spTgt>
                                        </p:tgtEl>
                                        <p:attrNameLst>
                                          <p:attrName>style.visibility</p:attrName>
                                        </p:attrNameLst>
                                      </p:cBhvr>
                                      <p:to>
                                        <p:strVal val="visible"/>
                                      </p:to>
                                    </p:set>
                                    <p:anim calcmode="lin" valueType="num">
                                      <p:cBhvr additive="base">
                                        <p:cTn id="7" dur="500" fill="hold"/>
                                        <p:tgtEl>
                                          <p:spTgt spid="1105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05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10595">
                                            <p:txEl>
                                              <p:pRg st="1" end="1"/>
                                            </p:txEl>
                                          </p:spTgt>
                                        </p:tgtEl>
                                        <p:attrNameLst>
                                          <p:attrName>style.visibility</p:attrName>
                                        </p:attrNameLst>
                                      </p:cBhvr>
                                      <p:to>
                                        <p:strVal val="visible"/>
                                      </p:to>
                                    </p:set>
                                    <p:anim calcmode="lin" valueType="num">
                                      <p:cBhvr additive="base">
                                        <p:cTn id="13" dur="500" fill="hold"/>
                                        <p:tgtEl>
                                          <p:spTgt spid="11059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05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110595">
                                            <p:txEl>
                                              <p:pRg st="2" end="2"/>
                                            </p:txEl>
                                          </p:spTgt>
                                        </p:tgtEl>
                                        <p:attrNameLst>
                                          <p:attrName>style.visibility</p:attrName>
                                        </p:attrNameLst>
                                      </p:cBhvr>
                                      <p:to>
                                        <p:strVal val="visible"/>
                                      </p:to>
                                    </p:set>
                                    <p:anim calcmode="lin" valueType="num">
                                      <p:cBhvr additive="base">
                                        <p:cTn id="19" dur="500" fill="hold"/>
                                        <p:tgtEl>
                                          <p:spTgt spid="11059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05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110595">
                                            <p:txEl>
                                              <p:pRg st="3" end="3"/>
                                            </p:txEl>
                                          </p:spTgt>
                                        </p:tgtEl>
                                        <p:attrNameLst>
                                          <p:attrName>style.visibility</p:attrName>
                                        </p:attrNameLst>
                                      </p:cBhvr>
                                      <p:to>
                                        <p:strVal val="visible"/>
                                      </p:to>
                                    </p:set>
                                    <p:anim calcmode="lin" valueType="num">
                                      <p:cBhvr additive="base">
                                        <p:cTn id="25" dur="500" fill="hold"/>
                                        <p:tgtEl>
                                          <p:spTgt spid="11059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105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110595">
                                            <p:txEl>
                                              <p:pRg st="4" end="4"/>
                                            </p:txEl>
                                          </p:spTgt>
                                        </p:tgtEl>
                                        <p:attrNameLst>
                                          <p:attrName>style.visibility</p:attrName>
                                        </p:attrNameLst>
                                      </p:cBhvr>
                                      <p:to>
                                        <p:strVal val="visible"/>
                                      </p:to>
                                    </p:set>
                                    <p:anim calcmode="lin" valueType="num">
                                      <p:cBhvr additive="base">
                                        <p:cTn id="31" dur="500" fill="hold"/>
                                        <p:tgtEl>
                                          <p:spTgt spid="11059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1059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110595">
                                            <p:txEl>
                                              <p:pRg st="5" end="5"/>
                                            </p:txEl>
                                          </p:spTgt>
                                        </p:tgtEl>
                                        <p:attrNameLst>
                                          <p:attrName>style.visibility</p:attrName>
                                        </p:attrNameLst>
                                      </p:cBhvr>
                                      <p:to>
                                        <p:strVal val="visible"/>
                                      </p:to>
                                    </p:set>
                                    <p:anim calcmode="lin" valueType="num">
                                      <p:cBhvr additive="base">
                                        <p:cTn id="37" dur="500" fill="hold"/>
                                        <p:tgtEl>
                                          <p:spTgt spid="110595">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1059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nodeType="clickEffect">
                                  <p:stCondLst>
                                    <p:cond delay="0"/>
                                  </p:stCondLst>
                                  <p:childTnLst>
                                    <p:set>
                                      <p:cBhvr>
                                        <p:cTn id="42" dur="1" fill="hold">
                                          <p:stCondLst>
                                            <p:cond delay="0"/>
                                          </p:stCondLst>
                                        </p:cTn>
                                        <p:tgtEl>
                                          <p:spTgt spid="110595">
                                            <p:txEl>
                                              <p:pRg st="6" end="6"/>
                                            </p:txEl>
                                          </p:spTgt>
                                        </p:tgtEl>
                                        <p:attrNameLst>
                                          <p:attrName>style.visibility</p:attrName>
                                        </p:attrNameLst>
                                      </p:cBhvr>
                                      <p:to>
                                        <p:strVal val="visible"/>
                                      </p:to>
                                    </p:set>
                                    <p:anim calcmode="lin" valueType="num">
                                      <p:cBhvr additive="base">
                                        <p:cTn id="43" dur="500" fill="hold"/>
                                        <p:tgtEl>
                                          <p:spTgt spid="110595">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1059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0" y="304800"/>
            <a:ext cx="9144000" cy="838200"/>
          </a:xfrm>
        </p:spPr>
        <p:txBody>
          <a:bodyPr/>
          <a:lstStyle/>
          <a:p>
            <a:r>
              <a:rPr lang="en-US" sz="4000">
                <a:solidFill>
                  <a:srgbClr val="FF0000"/>
                </a:solidFill>
                <a:effectLst>
                  <a:outerShdw blurRad="38100" dist="38100" dir="2700000" algn="tl">
                    <a:srgbClr val="C0C0C0"/>
                  </a:outerShdw>
                </a:effectLst>
                <a:latin typeface="Arial Black" pitchFamily="34" charset="0"/>
              </a:rPr>
              <a:t>Richard Russell</a:t>
            </a:r>
            <a:r>
              <a:rPr lang="en-US" sz="4000">
                <a:effectLst>
                  <a:outerShdw blurRad="38100" dist="38100" dir="2700000" algn="tl">
                    <a:srgbClr val="C0C0C0"/>
                  </a:outerShdw>
                </a:effectLst>
                <a:latin typeface="Arial Black" pitchFamily="34" charset="0"/>
              </a:rPr>
              <a:t> and </a:t>
            </a:r>
            <a:br>
              <a:rPr lang="en-US" sz="4000">
                <a:effectLst>
                  <a:outerShdw blurRad="38100" dist="38100" dir="2700000" algn="tl">
                    <a:srgbClr val="C0C0C0"/>
                  </a:outerShdw>
                </a:effectLst>
                <a:latin typeface="Arial Black" pitchFamily="34" charset="0"/>
              </a:rPr>
            </a:br>
            <a:r>
              <a:rPr lang="en-US" sz="4000">
                <a:solidFill>
                  <a:srgbClr val="FF0000"/>
                </a:solidFill>
                <a:effectLst>
                  <a:outerShdw blurRad="38100" dist="38100" dir="2700000" algn="tl">
                    <a:srgbClr val="C0C0C0"/>
                  </a:outerShdw>
                </a:effectLst>
                <a:latin typeface="Arial Black" pitchFamily="34" charset="0"/>
              </a:rPr>
              <a:t>Carl Vinson</a:t>
            </a:r>
          </a:p>
        </p:txBody>
      </p:sp>
      <p:sp>
        <p:nvSpPr>
          <p:cNvPr id="113667" name="Rectangle 3"/>
          <p:cNvSpPr>
            <a:spLocks noGrp="1" noChangeArrowheads="1"/>
          </p:cNvSpPr>
          <p:nvPr>
            <p:ph type="body" idx="1"/>
          </p:nvPr>
        </p:nvSpPr>
        <p:spPr>
          <a:xfrm>
            <a:off x="609600" y="1600200"/>
            <a:ext cx="8229600" cy="5257800"/>
          </a:xfrm>
        </p:spPr>
        <p:txBody>
          <a:bodyPr/>
          <a:lstStyle/>
          <a:p>
            <a:pPr>
              <a:lnSpc>
                <a:spcPct val="90000"/>
              </a:lnSpc>
            </a:pPr>
            <a:r>
              <a:rPr lang="en-US" sz="2800">
                <a:solidFill>
                  <a:srgbClr val="FF0000"/>
                </a:solidFill>
                <a:latin typeface="Arial" charset="0"/>
                <a:cs typeface="Arial" charset="0"/>
              </a:rPr>
              <a:t>Richard Russell</a:t>
            </a:r>
            <a:r>
              <a:rPr lang="en-US" sz="2800">
                <a:latin typeface="Arial" charset="0"/>
                <a:cs typeface="Arial" charset="0"/>
              </a:rPr>
              <a:t> – US Senator from GA; worked to bring over a dozen </a:t>
            </a:r>
            <a:r>
              <a:rPr lang="en-US" sz="2800">
                <a:solidFill>
                  <a:srgbClr val="FF0000"/>
                </a:solidFill>
                <a:latin typeface="Arial" charset="0"/>
                <a:cs typeface="Arial" charset="0"/>
              </a:rPr>
              <a:t>military bases</a:t>
            </a:r>
            <a:r>
              <a:rPr lang="en-US" sz="2800">
                <a:latin typeface="Arial" charset="0"/>
                <a:cs typeface="Arial" charset="0"/>
              </a:rPr>
              <a:t> to GA.  These military bases helped to bring jobs and resources to the state.</a:t>
            </a:r>
          </a:p>
          <a:p>
            <a:pPr>
              <a:lnSpc>
                <a:spcPct val="90000"/>
              </a:lnSpc>
            </a:pPr>
            <a:r>
              <a:rPr lang="en-US" sz="2800">
                <a:solidFill>
                  <a:srgbClr val="FF0000"/>
                </a:solidFill>
                <a:latin typeface="Arial" charset="0"/>
                <a:cs typeface="Arial" charset="0"/>
              </a:rPr>
              <a:t>Carl Vinson</a:t>
            </a:r>
            <a:r>
              <a:rPr lang="en-US" sz="2800">
                <a:latin typeface="Arial" charset="0"/>
                <a:cs typeface="Arial" charset="0"/>
              </a:rPr>
              <a:t> – US Representative from GA; helped to build the US Navy in the years leading up to World War II.  Vinson wrote many bills that expanded the US Navy and helped to supply our allies during the </a:t>
            </a:r>
            <a:r>
              <a:rPr lang="en-US" sz="2800">
                <a:solidFill>
                  <a:srgbClr val="FF0000"/>
                </a:solidFill>
                <a:latin typeface="Arial" charset="0"/>
                <a:cs typeface="Arial" charset="0"/>
              </a:rPr>
              <a:t>Lend-Lease Act</a:t>
            </a:r>
            <a:r>
              <a:rPr lang="en-US" sz="2800">
                <a:latin typeface="Arial" charset="0"/>
                <a:cs typeface="Arial" charset="0"/>
              </a:rPr>
              <a:t> and to overcome the damages of </a:t>
            </a:r>
            <a:r>
              <a:rPr lang="en-US" sz="2800">
                <a:solidFill>
                  <a:srgbClr val="FF0000"/>
                </a:solidFill>
                <a:latin typeface="Arial" charset="0"/>
                <a:cs typeface="Arial" charset="0"/>
              </a:rPr>
              <a:t>Pearl Harbor</a:t>
            </a:r>
            <a:r>
              <a:rPr lang="en-US" sz="2800">
                <a:latin typeface="Arial" charset="0"/>
                <a:cs typeface="Arial" charset="0"/>
              </a:rPr>
              <a:t>.  Many of the ships were built at the </a:t>
            </a:r>
            <a:r>
              <a:rPr lang="en-US" sz="2800">
                <a:solidFill>
                  <a:srgbClr val="FF0000"/>
                </a:solidFill>
                <a:latin typeface="Arial" charset="0"/>
                <a:cs typeface="Arial" charset="0"/>
              </a:rPr>
              <a:t>Savannah and Brunswick shipyards</a:t>
            </a:r>
            <a:r>
              <a:rPr lang="en-US" sz="2800">
                <a:latin typeface="Arial" charset="0"/>
                <a:cs typeface="Arial"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anim calcmode="lin" valueType="num">
                                      <p:cBhvr additive="base">
                                        <p:cTn id="7" dur="500" fill="hold"/>
                                        <p:tgtEl>
                                          <p:spTgt spid="11366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36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13667">
                                            <p:txEl>
                                              <p:pRg st="1" end="1"/>
                                            </p:txEl>
                                          </p:spTgt>
                                        </p:tgtEl>
                                        <p:attrNameLst>
                                          <p:attrName>style.visibility</p:attrName>
                                        </p:attrNameLst>
                                      </p:cBhvr>
                                      <p:to>
                                        <p:strVal val="visible"/>
                                      </p:to>
                                    </p:set>
                                    <p:anim calcmode="lin" valueType="num">
                                      <p:cBhvr additive="base">
                                        <p:cTn id="13" dur="500" fill="hold"/>
                                        <p:tgtEl>
                                          <p:spTgt spid="11366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366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09600"/>
            <a:ext cx="7772400" cy="1828800"/>
          </a:xfrm>
        </p:spPr>
        <p:txBody>
          <a:bodyPr/>
          <a:lstStyle/>
          <a:p>
            <a:r>
              <a:rPr lang="en-US" sz="4000">
                <a:solidFill>
                  <a:srgbClr val="FF3300"/>
                </a:solidFill>
                <a:effectLst>
                  <a:outerShdw blurRad="38100" dist="38100" dir="2700000" algn="tl">
                    <a:srgbClr val="C0C0C0"/>
                  </a:outerShdw>
                </a:effectLst>
                <a:latin typeface="Arial Black" pitchFamily="34" charset="0"/>
              </a:rPr>
              <a:t>Lesson 2: World War II</a:t>
            </a:r>
            <a:endParaRPr lang="en-US"/>
          </a:p>
        </p:txBody>
      </p:sp>
      <p:sp>
        <p:nvSpPr>
          <p:cNvPr id="5123" name="Rectangle 3"/>
          <p:cNvSpPr>
            <a:spLocks noGrp="1" noChangeArrowheads="1"/>
          </p:cNvSpPr>
          <p:nvPr>
            <p:ph type="body" idx="1"/>
          </p:nvPr>
        </p:nvSpPr>
        <p:spPr>
          <a:xfrm>
            <a:off x="685800" y="2362200"/>
            <a:ext cx="7772400" cy="4114800"/>
          </a:xfrm>
        </p:spPr>
        <p:txBody>
          <a:bodyPr/>
          <a:lstStyle/>
          <a:p>
            <a:pPr>
              <a:lnSpc>
                <a:spcPct val="90000"/>
              </a:lnSpc>
            </a:pPr>
            <a:r>
              <a:rPr lang="en-US" sz="4000">
                <a:latin typeface="Arial" charset="0"/>
              </a:rPr>
              <a:t>ESSENTIAL QUESTION</a:t>
            </a:r>
            <a:r>
              <a:rPr lang="en-US" sz="3600">
                <a:latin typeface="Arial" charset="0"/>
              </a:rPr>
              <a:t>:</a:t>
            </a:r>
          </a:p>
          <a:p>
            <a:pPr lvl="1">
              <a:lnSpc>
                <a:spcPct val="90000"/>
              </a:lnSpc>
            </a:pPr>
            <a:r>
              <a:rPr lang="en-US" sz="3200">
                <a:latin typeface="Arial" charset="0"/>
              </a:rPr>
              <a:t>How do acts of aggression influence public sentiment toward conflict? </a:t>
            </a:r>
          </a:p>
          <a:p>
            <a:pPr lvl="1">
              <a:lnSpc>
                <a:spcPct val="90000"/>
              </a:lnSpc>
            </a:pPr>
            <a:r>
              <a:rPr lang="en-US" sz="3200">
                <a:latin typeface="Arial" charset="0"/>
              </a:rPr>
              <a:t>How can wars create economic opportunities? </a:t>
            </a:r>
          </a:p>
          <a:p>
            <a:pPr lvl="1">
              <a:lnSpc>
                <a:spcPct val="90000"/>
              </a:lnSpc>
            </a:pPr>
            <a:r>
              <a:rPr lang="en-US" sz="3200">
                <a:latin typeface="Arial" charset="0"/>
              </a:rPr>
              <a:t>How do atrocities against ethnic or cultural groups impact other peoples and regions?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anim calcmode="lin" valueType="num">
                                      <p:cBhvr additive="base">
                                        <p:cTn id="7" dur="500" fill="hold"/>
                                        <p:tgtEl>
                                          <p:spTgt spid="512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1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anim calcmode="lin" valueType="num">
                                      <p:cBhvr additive="base">
                                        <p:cTn id="13" dur="500" fill="hold"/>
                                        <p:tgtEl>
                                          <p:spTgt spid="512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1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anim calcmode="lin" valueType="num">
                                      <p:cBhvr additive="base">
                                        <p:cTn id="19" dur="500" fill="hold"/>
                                        <p:tgtEl>
                                          <p:spTgt spid="512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12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762000" y="0"/>
            <a:ext cx="7772400" cy="1143000"/>
          </a:xfrm>
        </p:spPr>
        <p:txBody>
          <a:bodyPr/>
          <a:lstStyle/>
          <a:p>
            <a:r>
              <a:rPr lang="en-US" sz="4000">
                <a:effectLst>
                  <a:outerShdw blurRad="38100" dist="38100" dir="2700000" algn="tl">
                    <a:srgbClr val="C0C0C0"/>
                  </a:outerShdw>
                </a:effectLst>
                <a:latin typeface="Arial Black" pitchFamily="34" charset="0"/>
              </a:rPr>
              <a:t>Increasing Tensions</a:t>
            </a:r>
          </a:p>
        </p:txBody>
      </p:sp>
      <p:sp>
        <p:nvSpPr>
          <p:cNvPr id="38915" name="Rectangle 3"/>
          <p:cNvSpPr>
            <a:spLocks noGrp="1" noChangeArrowheads="1"/>
          </p:cNvSpPr>
          <p:nvPr>
            <p:ph type="body" sz="half" idx="1"/>
          </p:nvPr>
        </p:nvSpPr>
        <p:spPr>
          <a:xfrm>
            <a:off x="457200" y="914400"/>
            <a:ext cx="8458200" cy="838200"/>
          </a:xfrm>
        </p:spPr>
        <p:txBody>
          <a:bodyPr/>
          <a:lstStyle/>
          <a:p>
            <a:r>
              <a:rPr lang="en-US" sz="2400">
                <a:latin typeface="Arial" charset="0"/>
                <a:cs typeface="Arial" charset="0"/>
              </a:rPr>
              <a:t>Dictator: individual who ruled a country through military strength</a:t>
            </a:r>
          </a:p>
        </p:txBody>
      </p:sp>
      <p:graphicFrame>
        <p:nvGraphicFramePr>
          <p:cNvPr id="38972" name="Group 60"/>
          <p:cNvGraphicFramePr>
            <a:graphicFrameLocks noGrp="1"/>
          </p:cNvGraphicFramePr>
          <p:nvPr>
            <p:ph sz="half" idx="2"/>
          </p:nvPr>
        </p:nvGraphicFramePr>
        <p:xfrm>
          <a:off x="609600" y="1779588"/>
          <a:ext cx="8153400" cy="4638676"/>
        </p:xfrm>
        <a:graphic>
          <a:graphicData uri="http://schemas.openxmlformats.org/drawingml/2006/table">
            <a:tbl>
              <a:tblPr/>
              <a:tblGrid>
                <a:gridCol w="1509713"/>
                <a:gridCol w="1887537"/>
                <a:gridCol w="4756150"/>
              </a:tblGrid>
              <a:tr h="4730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Country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Leader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Quick Facts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877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Japan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Emperor Hirohito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Attacked China seeking raw materials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51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Italy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Mussolini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Attacked Ethiopia and Albania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20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Germany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Adolf Hitler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Nazi leader; began rebuilding military forces, persecuting Jews, and silencing opponents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Soviet Union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Josef Stalin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Built up industry and military, forced peasants into collective farms, eliminated opponents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685800" y="228600"/>
            <a:ext cx="7772400" cy="1143000"/>
          </a:xfrm>
        </p:spPr>
        <p:txBody>
          <a:bodyPr/>
          <a:lstStyle/>
          <a:p>
            <a:r>
              <a:rPr lang="en-US" sz="4000">
                <a:solidFill>
                  <a:srgbClr val="FF0000"/>
                </a:solidFill>
                <a:effectLst>
                  <a:outerShdw blurRad="38100" dist="38100" dir="2700000" algn="tl">
                    <a:srgbClr val="C0C0C0"/>
                  </a:outerShdw>
                </a:effectLst>
                <a:latin typeface="Arial Black" pitchFamily="34" charset="0"/>
              </a:rPr>
              <a:t>World War II</a:t>
            </a:r>
            <a:r>
              <a:rPr lang="en-US" sz="4000">
                <a:effectLst>
                  <a:outerShdw blurRad="38100" dist="38100" dir="2700000" algn="tl">
                    <a:srgbClr val="C0C0C0"/>
                  </a:outerShdw>
                </a:effectLst>
                <a:latin typeface="Arial Black" pitchFamily="34" charset="0"/>
              </a:rPr>
              <a:t> Begins</a:t>
            </a:r>
          </a:p>
        </p:txBody>
      </p:sp>
      <p:sp>
        <p:nvSpPr>
          <p:cNvPr id="100355" name="Rectangle 3"/>
          <p:cNvSpPr>
            <a:spLocks noGrp="1" noChangeArrowheads="1"/>
          </p:cNvSpPr>
          <p:nvPr>
            <p:ph type="body" idx="1"/>
          </p:nvPr>
        </p:nvSpPr>
        <p:spPr>
          <a:xfrm>
            <a:off x="609600" y="1219200"/>
            <a:ext cx="8229600" cy="5334000"/>
          </a:xfrm>
        </p:spPr>
        <p:txBody>
          <a:bodyPr/>
          <a:lstStyle/>
          <a:p>
            <a:pPr>
              <a:lnSpc>
                <a:spcPct val="90000"/>
              </a:lnSpc>
            </a:pPr>
            <a:r>
              <a:rPr lang="en-US">
                <a:latin typeface="Arial" charset="0"/>
                <a:cs typeface="Arial" charset="0"/>
              </a:rPr>
              <a:t>1938: Hitler’s Germany attacks France to “take back” land lost in WWI (Rhineland)</a:t>
            </a:r>
          </a:p>
          <a:p>
            <a:pPr>
              <a:lnSpc>
                <a:spcPct val="90000"/>
              </a:lnSpc>
            </a:pPr>
            <a:r>
              <a:rPr lang="en-US">
                <a:latin typeface="Arial" charset="0"/>
                <a:cs typeface="Arial" charset="0"/>
              </a:rPr>
              <a:t>Sent troops to take over Austria, Czechoslovakia, and Poland</a:t>
            </a:r>
          </a:p>
          <a:p>
            <a:pPr>
              <a:lnSpc>
                <a:spcPct val="90000"/>
              </a:lnSpc>
            </a:pPr>
            <a:r>
              <a:rPr lang="en-US">
                <a:latin typeface="Arial" charset="0"/>
                <a:cs typeface="Arial" charset="0"/>
              </a:rPr>
              <a:t>Great Britain and France declared war</a:t>
            </a:r>
          </a:p>
          <a:p>
            <a:pPr>
              <a:lnSpc>
                <a:spcPct val="90000"/>
              </a:lnSpc>
            </a:pPr>
            <a:r>
              <a:rPr lang="en-US">
                <a:latin typeface="Arial" charset="0"/>
                <a:cs typeface="Arial" charset="0"/>
              </a:rPr>
              <a:t>Soviet Union invaded nearby countries and agreed to split Poland with Germany</a:t>
            </a:r>
          </a:p>
          <a:p>
            <a:pPr>
              <a:lnSpc>
                <a:spcPct val="90000"/>
              </a:lnSpc>
            </a:pPr>
            <a:r>
              <a:rPr lang="en-US">
                <a:latin typeface="Arial" charset="0"/>
                <a:cs typeface="Arial" charset="0"/>
              </a:rPr>
              <a:t>By 1940, Hitler controlled Denmark, Norway, Holland, Belgium, Luxembourg and a large part of France and began bombing Great Britain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 calcmode="lin" valueType="num">
                                      <p:cBhvr additive="base">
                                        <p:cTn id="7" dur="500" fill="hold"/>
                                        <p:tgtEl>
                                          <p:spTgt spid="10035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03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00355">
                                            <p:txEl>
                                              <p:pRg st="1" end="1"/>
                                            </p:txEl>
                                          </p:spTgt>
                                        </p:tgtEl>
                                        <p:attrNameLst>
                                          <p:attrName>style.visibility</p:attrName>
                                        </p:attrNameLst>
                                      </p:cBhvr>
                                      <p:to>
                                        <p:strVal val="visible"/>
                                      </p:to>
                                    </p:set>
                                    <p:anim calcmode="lin" valueType="num">
                                      <p:cBhvr additive="base">
                                        <p:cTn id="13" dur="500" fill="hold"/>
                                        <p:tgtEl>
                                          <p:spTgt spid="10035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03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100355">
                                            <p:txEl>
                                              <p:pRg st="2" end="2"/>
                                            </p:txEl>
                                          </p:spTgt>
                                        </p:tgtEl>
                                        <p:attrNameLst>
                                          <p:attrName>style.visibility</p:attrName>
                                        </p:attrNameLst>
                                      </p:cBhvr>
                                      <p:to>
                                        <p:strVal val="visible"/>
                                      </p:to>
                                    </p:set>
                                    <p:anim calcmode="lin" valueType="num">
                                      <p:cBhvr additive="base">
                                        <p:cTn id="19" dur="500" fill="hold"/>
                                        <p:tgtEl>
                                          <p:spTgt spid="10035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03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100355">
                                            <p:txEl>
                                              <p:pRg st="3" end="3"/>
                                            </p:txEl>
                                          </p:spTgt>
                                        </p:tgtEl>
                                        <p:attrNameLst>
                                          <p:attrName>style.visibility</p:attrName>
                                        </p:attrNameLst>
                                      </p:cBhvr>
                                      <p:to>
                                        <p:strVal val="visible"/>
                                      </p:to>
                                    </p:set>
                                    <p:anim calcmode="lin" valueType="num">
                                      <p:cBhvr additive="base">
                                        <p:cTn id="25" dur="500" fill="hold"/>
                                        <p:tgtEl>
                                          <p:spTgt spid="10035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035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100355">
                                            <p:txEl>
                                              <p:pRg st="4" end="4"/>
                                            </p:txEl>
                                          </p:spTgt>
                                        </p:tgtEl>
                                        <p:attrNameLst>
                                          <p:attrName>style.visibility</p:attrName>
                                        </p:attrNameLst>
                                      </p:cBhvr>
                                      <p:to>
                                        <p:strVal val="visible"/>
                                      </p:to>
                                    </p:set>
                                    <p:anim calcmode="lin" valueType="num">
                                      <p:cBhvr additive="base">
                                        <p:cTn id="31" dur="500" fill="hold"/>
                                        <p:tgtEl>
                                          <p:spTgt spid="10035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0035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685800" y="228600"/>
            <a:ext cx="7772400" cy="1143000"/>
          </a:xfrm>
        </p:spPr>
        <p:txBody>
          <a:bodyPr/>
          <a:lstStyle/>
          <a:p>
            <a:r>
              <a:rPr lang="en-US" sz="4000">
                <a:effectLst>
                  <a:outerShdw blurRad="38100" dist="38100" dir="2700000" algn="tl">
                    <a:srgbClr val="C0C0C0"/>
                  </a:outerShdw>
                </a:effectLst>
                <a:latin typeface="Arial Black" pitchFamily="34" charset="0"/>
              </a:rPr>
              <a:t>A Neutral United States</a:t>
            </a:r>
          </a:p>
        </p:txBody>
      </p:sp>
      <p:sp>
        <p:nvSpPr>
          <p:cNvPr id="103427" name="Rectangle 3"/>
          <p:cNvSpPr>
            <a:spLocks noGrp="1" noChangeArrowheads="1"/>
          </p:cNvSpPr>
          <p:nvPr>
            <p:ph type="body" idx="1"/>
          </p:nvPr>
        </p:nvSpPr>
        <p:spPr>
          <a:xfrm>
            <a:off x="609600" y="1219200"/>
            <a:ext cx="8229600" cy="5334000"/>
          </a:xfrm>
        </p:spPr>
        <p:txBody>
          <a:bodyPr/>
          <a:lstStyle/>
          <a:p>
            <a:r>
              <a:rPr lang="en-US">
                <a:latin typeface="Arial" charset="0"/>
                <a:cs typeface="Arial" charset="0"/>
              </a:rPr>
              <a:t>Most Americans did not want to get involved in the war, but Roosevelt wanted to help Britain</a:t>
            </a:r>
          </a:p>
          <a:p>
            <a:r>
              <a:rPr lang="en-US">
                <a:latin typeface="Arial" charset="0"/>
                <a:cs typeface="Arial" charset="0"/>
              </a:rPr>
              <a:t>Hitler turned on Stalin in 1941 and invaded the Soviet Union</a:t>
            </a:r>
          </a:p>
          <a:p>
            <a:r>
              <a:rPr lang="en-US">
                <a:solidFill>
                  <a:srgbClr val="FF0000"/>
                </a:solidFill>
                <a:latin typeface="Arial" charset="0"/>
                <a:cs typeface="Arial" charset="0"/>
              </a:rPr>
              <a:t>Lend-lease</a:t>
            </a:r>
            <a:r>
              <a:rPr lang="en-US">
                <a:latin typeface="Arial" charset="0"/>
                <a:cs typeface="Arial" charset="0"/>
              </a:rPr>
              <a:t>: policy to lend or lease (rent) weapons to Great Britain and the Soviet Union</a:t>
            </a:r>
          </a:p>
          <a:p>
            <a:r>
              <a:rPr lang="en-US">
                <a:latin typeface="Arial" charset="0"/>
                <a:cs typeface="Arial" charset="0"/>
              </a:rPr>
              <a:t>American ships began escorting British ships in convoys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anim calcmode="lin" valueType="num">
                                      <p:cBhvr additive="base">
                                        <p:cTn id="7" dur="500" fill="hold"/>
                                        <p:tgtEl>
                                          <p:spTgt spid="10342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34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03427">
                                            <p:txEl>
                                              <p:pRg st="1" end="1"/>
                                            </p:txEl>
                                          </p:spTgt>
                                        </p:tgtEl>
                                        <p:attrNameLst>
                                          <p:attrName>style.visibility</p:attrName>
                                        </p:attrNameLst>
                                      </p:cBhvr>
                                      <p:to>
                                        <p:strVal val="visible"/>
                                      </p:to>
                                    </p:set>
                                    <p:anim calcmode="lin" valueType="num">
                                      <p:cBhvr additive="base">
                                        <p:cTn id="13" dur="500" fill="hold"/>
                                        <p:tgtEl>
                                          <p:spTgt spid="10342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34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103427">
                                            <p:txEl>
                                              <p:pRg st="2" end="2"/>
                                            </p:txEl>
                                          </p:spTgt>
                                        </p:tgtEl>
                                        <p:attrNameLst>
                                          <p:attrName>style.visibility</p:attrName>
                                        </p:attrNameLst>
                                      </p:cBhvr>
                                      <p:to>
                                        <p:strVal val="visible"/>
                                      </p:to>
                                    </p:set>
                                    <p:anim calcmode="lin" valueType="num">
                                      <p:cBhvr additive="base">
                                        <p:cTn id="19" dur="500" fill="hold"/>
                                        <p:tgtEl>
                                          <p:spTgt spid="10342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34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103427">
                                            <p:txEl>
                                              <p:pRg st="3" end="3"/>
                                            </p:txEl>
                                          </p:spTgt>
                                        </p:tgtEl>
                                        <p:attrNameLst>
                                          <p:attrName>style.visibility</p:attrName>
                                        </p:attrNameLst>
                                      </p:cBhvr>
                                      <p:to>
                                        <p:strVal val="visible"/>
                                      </p:to>
                                    </p:set>
                                    <p:anim calcmode="lin" valueType="num">
                                      <p:cBhvr additive="base">
                                        <p:cTn id="25" dur="500" fill="hold"/>
                                        <p:tgtEl>
                                          <p:spTgt spid="10342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342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685800" y="228600"/>
            <a:ext cx="7772400" cy="1143000"/>
          </a:xfrm>
        </p:spPr>
        <p:txBody>
          <a:bodyPr/>
          <a:lstStyle/>
          <a:p>
            <a:r>
              <a:rPr lang="en-US" sz="4000">
                <a:effectLst>
                  <a:outerShdw blurRad="38100" dist="38100" dir="2700000" algn="tl">
                    <a:srgbClr val="C0C0C0"/>
                  </a:outerShdw>
                </a:effectLst>
                <a:latin typeface="Arial Black" pitchFamily="34" charset="0"/>
              </a:rPr>
              <a:t>“A Day that Will Live in Infamy”</a:t>
            </a:r>
          </a:p>
        </p:txBody>
      </p:sp>
      <p:sp>
        <p:nvSpPr>
          <p:cNvPr id="104451" name="Rectangle 3"/>
          <p:cNvSpPr>
            <a:spLocks noGrp="1" noChangeArrowheads="1"/>
          </p:cNvSpPr>
          <p:nvPr>
            <p:ph type="body" idx="1"/>
          </p:nvPr>
        </p:nvSpPr>
        <p:spPr>
          <a:xfrm>
            <a:off x="609600" y="1524000"/>
            <a:ext cx="8229600" cy="5029200"/>
          </a:xfrm>
        </p:spPr>
        <p:txBody>
          <a:bodyPr/>
          <a:lstStyle/>
          <a:p>
            <a:pPr>
              <a:lnSpc>
                <a:spcPct val="90000"/>
              </a:lnSpc>
            </a:pPr>
            <a:r>
              <a:rPr lang="en-US" sz="2800">
                <a:solidFill>
                  <a:srgbClr val="FF0000"/>
                </a:solidFill>
                <a:latin typeface="Arial" charset="0"/>
                <a:cs typeface="Arial" charset="0"/>
              </a:rPr>
              <a:t>President Roosevelt</a:t>
            </a:r>
            <a:r>
              <a:rPr lang="en-US" sz="2800">
                <a:latin typeface="Arial" charset="0"/>
                <a:cs typeface="Arial" charset="0"/>
              </a:rPr>
              <a:t> stopped exports to Japan to protest its expansion into other countries</a:t>
            </a:r>
          </a:p>
          <a:p>
            <a:pPr>
              <a:lnSpc>
                <a:spcPct val="90000"/>
              </a:lnSpc>
            </a:pPr>
            <a:r>
              <a:rPr lang="en-US" sz="2800">
                <a:latin typeface="Arial" charset="0"/>
                <a:cs typeface="Arial" charset="0"/>
              </a:rPr>
              <a:t>Exports of oil, airplanes, aviation gasoline and metals were stopped</a:t>
            </a:r>
          </a:p>
          <a:p>
            <a:pPr>
              <a:lnSpc>
                <a:spcPct val="90000"/>
              </a:lnSpc>
            </a:pPr>
            <a:r>
              <a:rPr lang="en-US" sz="2800">
                <a:latin typeface="Arial" charset="0"/>
                <a:cs typeface="Arial" charset="0"/>
              </a:rPr>
              <a:t>The Japanese attacked the U.S. Navy fleet at </a:t>
            </a:r>
            <a:r>
              <a:rPr lang="en-US" sz="2800">
                <a:solidFill>
                  <a:srgbClr val="FF0000"/>
                </a:solidFill>
                <a:latin typeface="Arial" charset="0"/>
                <a:cs typeface="Arial" charset="0"/>
              </a:rPr>
              <a:t>Pearl Harbor</a:t>
            </a:r>
            <a:r>
              <a:rPr lang="en-US" sz="2800">
                <a:latin typeface="Arial" charset="0"/>
                <a:cs typeface="Arial" charset="0"/>
              </a:rPr>
              <a:t>, Hawaii on Dec. 7, 1941</a:t>
            </a:r>
          </a:p>
          <a:p>
            <a:pPr>
              <a:lnSpc>
                <a:spcPct val="90000"/>
              </a:lnSpc>
            </a:pPr>
            <a:r>
              <a:rPr lang="en-US" sz="2800">
                <a:latin typeface="Arial" charset="0"/>
                <a:cs typeface="Arial" charset="0"/>
              </a:rPr>
              <a:t>Japan hoped to destroy the fleet giving them control of the Pacific Ocean</a:t>
            </a:r>
          </a:p>
          <a:p>
            <a:pPr>
              <a:lnSpc>
                <a:spcPct val="90000"/>
              </a:lnSpc>
            </a:pPr>
            <a:r>
              <a:rPr lang="en-US" sz="2800">
                <a:latin typeface="Arial" charset="0"/>
                <a:cs typeface="Arial" charset="0"/>
              </a:rPr>
              <a:t>The USA declared war on Japan</a:t>
            </a:r>
          </a:p>
          <a:p>
            <a:pPr>
              <a:lnSpc>
                <a:spcPct val="90000"/>
              </a:lnSpc>
            </a:pPr>
            <a:r>
              <a:rPr lang="en-US" sz="2800">
                <a:solidFill>
                  <a:srgbClr val="FF0000"/>
                </a:solidFill>
                <a:latin typeface="Arial" charset="0"/>
                <a:cs typeface="Arial" charset="0"/>
              </a:rPr>
              <a:t>Allied Powers</a:t>
            </a:r>
            <a:r>
              <a:rPr lang="en-US" sz="2800">
                <a:latin typeface="Arial" charset="0"/>
                <a:cs typeface="Arial" charset="0"/>
              </a:rPr>
              <a:t>: USA, Great Britain, Soviet Union</a:t>
            </a:r>
          </a:p>
          <a:p>
            <a:pPr>
              <a:lnSpc>
                <a:spcPct val="90000"/>
              </a:lnSpc>
            </a:pPr>
            <a:r>
              <a:rPr lang="en-US" sz="2800">
                <a:solidFill>
                  <a:srgbClr val="FF0000"/>
                </a:solidFill>
                <a:latin typeface="Arial" charset="0"/>
                <a:cs typeface="Arial" charset="0"/>
              </a:rPr>
              <a:t>Axis Powers</a:t>
            </a:r>
            <a:r>
              <a:rPr lang="en-US" sz="2800">
                <a:latin typeface="Arial" charset="0"/>
                <a:cs typeface="Arial" charset="0"/>
              </a:rPr>
              <a:t>: Germany, Italy, Japan</a:t>
            </a:r>
          </a:p>
          <a:p>
            <a:pPr>
              <a:lnSpc>
                <a:spcPct val="90000"/>
              </a:lnSpc>
            </a:pPr>
            <a:endParaRPr lang="en-US" sz="280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 calcmode="lin" valueType="num">
                                      <p:cBhvr additive="base">
                                        <p:cTn id="7" dur="500" fill="hold"/>
                                        <p:tgtEl>
                                          <p:spTgt spid="10445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44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4451">
                                            <p:txEl>
                                              <p:pRg st="1" end="1"/>
                                            </p:txEl>
                                          </p:spTgt>
                                        </p:tgtEl>
                                        <p:attrNameLst>
                                          <p:attrName>style.visibility</p:attrName>
                                        </p:attrNameLst>
                                      </p:cBhvr>
                                      <p:to>
                                        <p:strVal val="visible"/>
                                      </p:to>
                                    </p:set>
                                    <p:anim calcmode="lin" valueType="num">
                                      <p:cBhvr additive="base">
                                        <p:cTn id="13" dur="500" fill="hold"/>
                                        <p:tgtEl>
                                          <p:spTgt spid="10445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44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4451">
                                            <p:txEl>
                                              <p:pRg st="2" end="2"/>
                                            </p:txEl>
                                          </p:spTgt>
                                        </p:tgtEl>
                                        <p:attrNameLst>
                                          <p:attrName>style.visibility</p:attrName>
                                        </p:attrNameLst>
                                      </p:cBhvr>
                                      <p:to>
                                        <p:strVal val="visible"/>
                                      </p:to>
                                    </p:set>
                                    <p:anim calcmode="lin" valueType="num">
                                      <p:cBhvr additive="base">
                                        <p:cTn id="19" dur="500" fill="hold"/>
                                        <p:tgtEl>
                                          <p:spTgt spid="10445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44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04451">
                                            <p:txEl>
                                              <p:pRg st="3" end="3"/>
                                            </p:txEl>
                                          </p:spTgt>
                                        </p:tgtEl>
                                        <p:attrNameLst>
                                          <p:attrName>style.visibility</p:attrName>
                                        </p:attrNameLst>
                                      </p:cBhvr>
                                      <p:to>
                                        <p:strVal val="visible"/>
                                      </p:to>
                                    </p:set>
                                    <p:anim calcmode="lin" valueType="num">
                                      <p:cBhvr additive="base">
                                        <p:cTn id="25" dur="500" fill="hold"/>
                                        <p:tgtEl>
                                          <p:spTgt spid="10445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44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04451">
                                            <p:txEl>
                                              <p:pRg st="4" end="4"/>
                                            </p:txEl>
                                          </p:spTgt>
                                        </p:tgtEl>
                                        <p:attrNameLst>
                                          <p:attrName>style.visibility</p:attrName>
                                        </p:attrNameLst>
                                      </p:cBhvr>
                                      <p:to>
                                        <p:strVal val="visible"/>
                                      </p:to>
                                    </p:set>
                                    <p:anim calcmode="lin" valueType="num">
                                      <p:cBhvr additive="base">
                                        <p:cTn id="31" dur="500" fill="hold"/>
                                        <p:tgtEl>
                                          <p:spTgt spid="104451">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0445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04451">
                                            <p:txEl>
                                              <p:pRg st="5" end="5"/>
                                            </p:txEl>
                                          </p:spTgt>
                                        </p:tgtEl>
                                        <p:attrNameLst>
                                          <p:attrName>style.visibility</p:attrName>
                                        </p:attrNameLst>
                                      </p:cBhvr>
                                      <p:to>
                                        <p:strVal val="visible"/>
                                      </p:to>
                                    </p:set>
                                    <p:anim calcmode="lin" valueType="num">
                                      <p:cBhvr additive="base">
                                        <p:cTn id="37" dur="500" fill="hold"/>
                                        <p:tgtEl>
                                          <p:spTgt spid="104451">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0445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04451">
                                            <p:txEl>
                                              <p:pRg st="6" end="6"/>
                                            </p:txEl>
                                          </p:spTgt>
                                        </p:tgtEl>
                                        <p:attrNameLst>
                                          <p:attrName>style.visibility</p:attrName>
                                        </p:attrNameLst>
                                      </p:cBhvr>
                                      <p:to>
                                        <p:strVal val="visible"/>
                                      </p:to>
                                    </p:set>
                                    <p:anim calcmode="lin" valueType="num">
                                      <p:cBhvr additive="base">
                                        <p:cTn id="43" dur="500" fill="hold"/>
                                        <p:tgtEl>
                                          <p:spTgt spid="104451">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0445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762000" y="0"/>
            <a:ext cx="7772400" cy="1143000"/>
          </a:xfrm>
        </p:spPr>
        <p:txBody>
          <a:bodyPr/>
          <a:lstStyle/>
          <a:p>
            <a:r>
              <a:rPr lang="en-US" sz="4000">
                <a:effectLst>
                  <a:outerShdw blurRad="38100" dist="38100" dir="2700000" algn="tl">
                    <a:srgbClr val="C0C0C0"/>
                  </a:outerShdw>
                </a:effectLst>
                <a:latin typeface="Arial Black" pitchFamily="34" charset="0"/>
              </a:rPr>
              <a:t>American Military Forces</a:t>
            </a:r>
          </a:p>
        </p:txBody>
      </p:sp>
      <p:sp>
        <p:nvSpPr>
          <p:cNvPr id="105475" name="Rectangle 3"/>
          <p:cNvSpPr>
            <a:spLocks noGrp="1" noChangeArrowheads="1"/>
          </p:cNvSpPr>
          <p:nvPr>
            <p:ph type="body" idx="1"/>
          </p:nvPr>
        </p:nvSpPr>
        <p:spPr>
          <a:xfrm>
            <a:off x="609600" y="1143000"/>
            <a:ext cx="8229600" cy="5410200"/>
          </a:xfrm>
        </p:spPr>
        <p:txBody>
          <a:bodyPr/>
          <a:lstStyle/>
          <a:p>
            <a:r>
              <a:rPr lang="en-US" sz="2800">
                <a:latin typeface="Arial" charset="0"/>
                <a:cs typeface="Arial" charset="0"/>
              </a:rPr>
              <a:t>Millions of Americans enlisted after the attack on Pearl Harbor</a:t>
            </a:r>
          </a:p>
          <a:p>
            <a:r>
              <a:rPr lang="en-US" sz="2800">
                <a:latin typeface="Arial" charset="0"/>
                <a:cs typeface="Arial" charset="0"/>
              </a:rPr>
              <a:t>330,000 women joined – could not serve in combat roles</a:t>
            </a:r>
          </a:p>
          <a:p>
            <a:r>
              <a:rPr lang="en-US" sz="2800">
                <a:latin typeface="Arial" charset="0"/>
                <a:cs typeface="Arial" charset="0"/>
              </a:rPr>
              <a:t>Segregation in the military kept African American and white service men in different units</a:t>
            </a:r>
          </a:p>
          <a:p>
            <a:r>
              <a:rPr lang="en-US" sz="2800">
                <a:latin typeface="Arial" charset="0"/>
                <a:cs typeface="Arial" charset="0"/>
              </a:rPr>
              <a:t>Tuskegee Airmen: famous African American flyers of the Army Air Force</a:t>
            </a:r>
          </a:p>
          <a:p>
            <a:r>
              <a:rPr lang="en-US" sz="2800">
                <a:latin typeface="Arial" charset="0"/>
                <a:cs typeface="Arial" charset="0"/>
              </a:rPr>
              <a:t>After the war, women and African Americans did not want to go back to the kind of life they had before the war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 calcmode="lin" valueType="num">
                                      <p:cBhvr additive="base">
                                        <p:cTn id="7" dur="500" fill="hold"/>
                                        <p:tgtEl>
                                          <p:spTgt spid="10547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54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05475">
                                            <p:txEl>
                                              <p:pRg st="1" end="1"/>
                                            </p:txEl>
                                          </p:spTgt>
                                        </p:tgtEl>
                                        <p:attrNameLst>
                                          <p:attrName>style.visibility</p:attrName>
                                        </p:attrNameLst>
                                      </p:cBhvr>
                                      <p:to>
                                        <p:strVal val="visible"/>
                                      </p:to>
                                    </p:set>
                                    <p:anim calcmode="lin" valueType="num">
                                      <p:cBhvr additive="base">
                                        <p:cTn id="13" dur="500" fill="hold"/>
                                        <p:tgtEl>
                                          <p:spTgt spid="10547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54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105475">
                                            <p:txEl>
                                              <p:pRg st="2" end="2"/>
                                            </p:txEl>
                                          </p:spTgt>
                                        </p:tgtEl>
                                        <p:attrNameLst>
                                          <p:attrName>style.visibility</p:attrName>
                                        </p:attrNameLst>
                                      </p:cBhvr>
                                      <p:to>
                                        <p:strVal val="visible"/>
                                      </p:to>
                                    </p:set>
                                    <p:anim calcmode="lin" valueType="num">
                                      <p:cBhvr additive="base">
                                        <p:cTn id="19" dur="500" fill="hold"/>
                                        <p:tgtEl>
                                          <p:spTgt spid="10547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547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105475">
                                            <p:txEl>
                                              <p:pRg st="3" end="3"/>
                                            </p:txEl>
                                          </p:spTgt>
                                        </p:tgtEl>
                                        <p:attrNameLst>
                                          <p:attrName>style.visibility</p:attrName>
                                        </p:attrNameLst>
                                      </p:cBhvr>
                                      <p:to>
                                        <p:strVal val="visible"/>
                                      </p:to>
                                    </p:set>
                                    <p:anim calcmode="lin" valueType="num">
                                      <p:cBhvr additive="base">
                                        <p:cTn id="25" dur="500" fill="hold"/>
                                        <p:tgtEl>
                                          <p:spTgt spid="10547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547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105475">
                                            <p:txEl>
                                              <p:pRg st="4" end="4"/>
                                            </p:txEl>
                                          </p:spTgt>
                                        </p:tgtEl>
                                        <p:attrNameLst>
                                          <p:attrName>style.visibility</p:attrName>
                                        </p:attrNameLst>
                                      </p:cBhvr>
                                      <p:to>
                                        <p:strVal val="visible"/>
                                      </p:to>
                                    </p:set>
                                    <p:anim calcmode="lin" valueType="num">
                                      <p:cBhvr additive="base">
                                        <p:cTn id="31" dur="500" fill="hold"/>
                                        <p:tgtEl>
                                          <p:spTgt spid="10547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0547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685800" y="0"/>
            <a:ext cx="7772400" cy="1143000"/>
          </a:xfrm>
        </p:spPr>
        <p:txBody>
          <a:bodyPr/>
          <a:lstStyle/>
          <a:p>
            <a:r>
              <a:rPr lang="en-US" sz="4000">
                <a:effectLst>
                  <a:outerShdw blurRad="38100" dist="38100" dir="2700000" algn="tl">
                    <a:srgbClr val="C0C0C0"/>
                  </a:outerShdw>
                </a:effectLst>
                <a:latin typeface="Arial Black" pitchFamily="34" charset="0"/>
              </a:rPr>
              <a:t>The War in Europe</a:t>
            </a:r>
          </a:p>
        </p:txBody>
      </p:sp>
      <p:sp>
        <p:nvSpPr>
          <p:cNvPr id="106499" name="Rectangle 3"/>
          <p:cNvSpPr>
            <a:spLocks noGrp="1" noChangeArrowheads="1"/>
          </p:cNvSpPr>
          <p:nvPr>
            <p:ph type="body" idx="1"/>
          </p:nvPr>
        </p:nvSpPr>
        <p:spPr>
          <a:xfrm>
            <a:off x="609600" y="1143000"/>
            <a:ext cx="8229600" cy="5410200"/>
          </a:xfrm>
        </p:spPr>
        <p:txBody>
          <a:bodyPr/>
          <a:lstStyle/>
          <a:p>
            <a:pPr>
              <a:lnSpc>
                <a:spcPct val="90000"/>
              </a:lnSpc>
            </a:pPr>
            <a:r>
              <a:rPr lang="en-US" sz="2800">
                <a:latin typeface="Arial" charset="0"/>
                <a:cs typeface="Arial" charset="0"/>
              </a:rPr>
              <a:t>1942-1943: British and American troops won control of Africa</a:t>
            </a:r>
          </a:p>
          <a:p>
            <a:pPr>
              <a:lnSpc>
                <a:spcPct val="90000"/>
              </a:lnSpc>
            </a:pPr>
            <a:r>
              <a:rPr lang="en-US" sz="2800">
                <a:latin typeface="Arial" charset="0"/>
                <a:cs typeface="Arial" charset="0"/>
              </a:rPr>
              <a:t>1943: Mussolini overthrown and Italy joined the Allies</a:t>
            </a:r>
          </a:p>
          <a:p>
            <a:pPr>
              <a:lnSpc>
                <a:spcPct val="90000"/>
              </a:lnSpc>
            </a:pPr>
            <a:r>
              <a:rPr lang="en-US" sz="2800">
                <a:latin typeface="Arial" charset="0"/>
                <a:cs typeface="Arial" charset="0"/>
              </a:rPr>
              <a:t>American general Dwight D. Eisenhower coordinated plan to recapture Europe</a:t>
            </a:r>
          </a:p>
          <a:p>
            <a:pPr>
              <a:lnSpc>
                <a:spcPct val="90000"/>
              </a:lnSpc>
            </a:pPr>
            <a:r>
              <a:rPr lang="en-US" sz="2800">
                <a:latin typeface="Arial" charset="0"/>
                <a:cs typeface="Arial" charset="0"/>
              </a:rPr>
              <a:t>D-Day: June 6, 1944 – Allied forces land in northern France at Normandy</a:t>
            </a:r>
          </a:p>
          <a:p>
            <a:pPr>
              <a:lnSpc>
                <a:spcPct val="90000"/>
              </a:lnSpc>
            </a:pPr>
            <a:r>
              <a:rPr lang="en-US" sz="2800">
                <a:latin typeface="Arial" charset="0"/>
                <a:cs typeface="Arial" charset="0"/>
              </a:rPr>
              <a:t>Early 1945: Germans pushed out of France</a:t>
            </a:r>
          </a:p>
          <a:p>
            <a:pPr>
              <a:lnSpc>
                <a:spcPct val="90000"/>
              </a:lnSpc>
            </a:pPr>
            <a:r>
              <a:rPr lang="en-US" sz="2800">
                <a:latin typeface="Arial" charset="0"/>
                <a:cs typeface="Arial" charset="0"/>
              </a:rPr>
              <a:t>April 1945: Soviet and American troops meet and Germany surrenders – Hitler commits suicide</a:t>
            </a:r>
          </a:p>
          <a:p>
            <a:pPr>
              <a:lnSpc>
                <a:spcPct val="90000"/>
              </a:lnSpc>
              <a:buFontTx/>
              <a:buNone/>
            </a:pPr>
            <a:endParaRPr lang="en-US" sz="280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 calcmode="lin" valueType="num">
                                      <p:cBhvr additive="base">
                                        <p:cTn id="7" dur="500" fill="hold"/>
                                        <p:tgtEl>
                                          <p:spTgt spid="10649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64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06499">
                                            <p:txEl>
                                              <p:pRg st="1" end="1"/>
                                            </p:txEl>
                                          </p:spTgt>
                                        </p:tgtEl>
                                        <p:attrNameLst>
                                          <p:attrName>style.visibility</p:attrName>
                                        </p:attrNameLst>
                                      </p:cBhvr>
                                      <p:to>
                                        <p:strVal val="visible"/>
                                      </p:to>
                                    </p:set>
                                    <p:anim calcmode="lin" valueType="num">
                                      <p:cBhvr additive="base">
                                        <p:cTn id="13" dur="500" fill="hold"/>
                                        <p:tgtEl>
                                          <p:spTgt spid="10649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64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106499">
                                            <p:txEl>
                                              <p:pRg st="2" end="2"/>
                                            </p:txEl>
                                          </p:spTgt>
                                        </p:tgtEl>
                                        <p:attrNameLst>
                                          <p:attrName>style.visibility</p:attrName>
                                        </p:attrNameLst>
                                      </p:cBhvr>
                                      <p:to>
                                        <p:strVal val="visible"/>
                                      </p:to>
                                    </p:set>
                                    <p:anim calcmode="lin" valueType="num">
                                      <p:cBhvr additive="base">
                                        <p:cTn id="19" dur="500" fill="hold"/>
                                        <p:tgtEl>
                                          <p:spTgt spid="10649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64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106499">
                                            <p:txEl>
                                              <p:pRg st="3" end="3"/>
                                            </p:txEl>
                                          </p:spTgt>
                                        </p:tgtEl>
                                        <p:attrNameLst>
                                          <p:attrName>style.visibility</p:attrName>
                                        </p:attrNameLst>
                                      </p:cBhvr>
                                      <p:to>
                                        <p:strVal val="visible"/>
                                      </p:to>
                                    </p:set>
                                    <p:anim calcmode="lin" valueType="num">
                                      <p:cBhvr additive="base">
                                        <p:cTn id="25" dur="500" fill="hold"/>
                                        <p:tgtEl>
                                          <p:spTgt spid="10649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64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106499">
                                            <p:txEl>
                                              <p:pRg st="4" end="4"/>
                                            </p:txEl>
                                          </p:spTgt>
                                        </p:tgtEl>
                                        <p:attrNameLst>
                                          <p:attrName>style.visibility</p:attrName>
                                        </p:attrNameLst>
                                      </p:cBhvr>
                                      <p:to>
                                        <p:strVal val="visible"/>
                                      </p:to>
                                    </p:set>
                                    <p:anim calcmode="lin" valueType="num">
                                      <p:cBhvr additive="base">
                                        <p:cTn id="31" dur="500" fill="hold"/>
                                        <p:tgtEl>
                                          <p:spTgt spid="10649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064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106499">
                                            <p:txEl>
                                              <p:pRg st="5" end="5"/>
                                            </p:txEl>
                                          </p:spTgt>
                                        </p:tgtEl>
                                        <p:attrNameLst>
                                          <p:attrName>style.visibility</p:attrName>
                                        </p:attrNameLst>
                                      </p:cBhvr>
                                      <p:to>
                                        <p:strVal val="visible"/>
                                      </p:to>
                                    </p:set>
                                    <p:anim calcmode="lin" valueType="num">
                                      <p:cBhvr additive="base">
                                        <p:cTn id="37" dur="500" fill="hold"/>
                                        <p:tgtEl>
                                          <p:spTgt spid="106499">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0649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685800" y="0"/>
            <a:ext cx="7772400" cy="1143000"/>
          </a:xfrm>
        </p:spPr>
        <p:txBody>
          <a:bodyPr/>
          <a:lstStyle/>
          <a:p>
            <a:r>
              <a:rPr lang="en-US" sz="4000">
                <a:effectLst>
                  <a:outerShdw blurRad="38100" dist="38100" dir="2700000" algn="tl">
                    <a:srgbClr val="C0C0C0"/>
                  </a:outerShdw>
                </a:effectLst>
                <a:latin typeface="Arial Black" pitchFamily="34" charset="0"/>
              </a:rPr>
              <a:t>The </a:t>
            </a:r>
            <a:r>
              <a:rPr lang="en-US" sz="4000">
                <a:solidFill>
                  <a:srgbClr val="FF0000"/>
                </a:solidFill>
                <a:effectLst>
                  <a:outerShdw blurRad="38100" dist="38100" dir="2700000" algn="tl">
                    <a:srgbClr val="C0C0C0"/>
                  </a:outerShdw>
                </a:effectLst>
                <a:latin typeface="Arial Black" pitchFamily="34" charset="0"/>
              </a:rPr>
              <a:t>Holocaust</a:t>
            </a:r>
          </a:p>
        </p:txBody>
      </p:sp>
      <p:sp>
        <p:nvSpPr>
          <p:cNvPr id="109571" name="Rectangle 3"/>
          <p:cNvSpPr>
            <a:spLocks noGrp="1" noChangeArrowheads="1"/>
          </p:cNvSpPr>
          <p:nvPr>
            <p:ph type="body" idx="1"/>
          </p:nvPr>
        </p:nvSpPr>
        <p:spPr>
          <a:xfrm>
            <a:off x="609600" y="1143000"/>
            <a:ext cx="8229600" cy="5410200"/>
          </a:xfrm>
        </p:spPr>
        <p:txBody>
          <a:bodyPr/>
          <a:lstStyle/>
          <a:p>
            <a:r>
              <a:rPr lang="en-US" dirty="0" smtClean="0">
                <a:latin typeface="Arial" charset="0"/>
                <a:cs typeface="Arial" charset="0"/>
              </a:rPr>
              <a:t>The Holocaust: name given to the Nazi plan to kill all Jewish people, and others deemed “undesirable” </a:t>
            </a:r>
          </a:p>
          <a:p>
            <a:r>
              <a:rPr lang="en-US" dirty="0" smtClean="0">
                <a:latin typeface="Arial" charset="0"/>
                <a:cs typeface="Arial" charset="0"/>
              </a:rPr>
              <a:t>Auschwitz</a:t>
            </a:r>
            <a:r>
              <a:rPr lang="en-US" dirty="0">
                <a:latin typeface="Arial" charset="0"/>
                <a:cs typeface="Arial" charset="0"/>
              </a:rPr>
              <a:t>, </a:t>
            </a:r>
            <a:r>
              <a:rPr lang="en-US" dirty="0" err="1">
                <a:latin typeface="Arial" charset="0"/>
                <a:cs typeface="Arial" charset="0"/>
              </a:rPr>
              <a:t>Buckenwald</a:t>
            </a:r>
            <a:r>
              <a:rPr lang="en-US" dirty="0">
                <a:latin typeface="Arial" charset="0"/>
                <a:cs typeface="Arial" charset="0"/>
              </a:rPr>
              <a:t>, Dachau, Treblinka, Bergen-Belsen infamous concentration camps where Jews and others were executed </a:t>
            </a:r>
          </a:p>
          <a:p>
            <a:r>
              <a:rPr lang="en-US" dirty="0" smtClean="0">
                <a:latin typeface="Arial" charset="0"/>
                <a:cs typeface="Arial" charset="0"/>
              </a:rPr>
              <a:t>6 million Jewish people killed in the Holocaust; approximately 5 million other “undesirables” also killed</a:t>
            </a:r>
            <a:endParaRPr lang="en-US" dirty="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anim calcmode="lin" valueType="num">
                                      <p:cBhvr additive="base">
                                        <p:cTn id="7" dur="500" fill="hold"/>
                                        <p:tgtEl>
                                          <p:spTgt spid="10957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95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09571">
                                            <p:txEl>
                                              <p:pRg st="1" end="1"/>
                                            </p:txEl>
                                          </p:spTgt>
                                        </p:tgtEl>
                                        <p:attrNameLst>
                                          <p:attrName>style.visibility</p:attrName>
                                        </p:attrNameLst>
                                      </p:cBhvr>
                                      <p:to>
                                        <p:strVal val="visible"/>
                                      </p:to>
                                    </p:set>
                                    <p:anim calcmode="lin" valueType="num">
                                      <p:cBhvr additive="base">
                                        <p:cTn id="13" dur="500" fill="hold"/>
                                        <p:tgtEl>
                                          <p:spTgt spid="10957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957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0000"/>
      </a:hlink>
      <a:folHlink>
        <a:srgbClr val="FF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RespondQuestionMaster">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0000"/>
      </a:hlink>
      <a:folHlink>
        <a:srgbClr val="FF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iRespondGraphMaster">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0000"/>
      </a:hlink>
      <a:folHlink>
        <a:srgbClr val="FF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5962</TotalTime>
  <Words>916</Words>
  <Application>Microsoft Office PowerPoint</Application>
  <PresentationFormat>On-screen Show (4:3)</PresentationFormat>
  <Paragraphs>90</Paragraphs>
  <Slides>13</Slides>
  <Notes>0</Notes>
  <HiddenSlides>0</HiddenSlides>
  <MMClips>0</MMClips>
  <ScaleCrop>false</ScaleCrop>
  <HeadingPairs>
    <vt:vector size="4" baseType="variant">
      <vt:variant>
        <vt:lpstr>Theme</vt:lpstr>
      </vt:variant>
      <vt:variant>
        <vt:i4>3</vt:i4>
      </vt:variant>
      <vt:variant>
        <vt:lpstr>Slide Titles</vt:lpstr>
      </vt:variant>
      <vt:variant>
        <vt:i4>13</vt:i4>
      </vt:variant>
    </vt:vector>
  </HeadingPairs>
  <TitlesOfParts>
    <vt:vector size="16" baseType="lpstr">
      <vt:lpstr>Default Design</vt:lpstr>
      <vt:lpstr>iRespondQuestionMaster</vt:lpstr>
      <vt:lpstr>iRespondGraphMaster</vt:lpstr>
      <vt:lpstr>Georgia Studies</vt:lpstr>
      <vt:lpstr>Lesson 2: World War II</vt:lpstr>
      <vt:lpstr>Increasing Tensions</vt:lpstr>
      <vt:lpstr>World War II Begins</vt:lpstr>
      <vt:lpstr>A Neutral United States</vt:lpstr>
      <vt:lpstr>“A Day that Will Live in Infamy”</vt:lpstr>
      <vt:lpstr>American Military Forces</vt:lpstr>
      <vt:lpstr>The War in Europe</vt:lpstr>
      <vt:lpstr>The Holocaust</vt:lpstr>
      <vt:lpstr>Roosevelt’s Ties to GA</vt:lpstr>
      <vt:lpstr>The War in the Pacific</vt:lpstr>
      <vt:lpstr>Georgia During World War II</vt:lpstr>
      <vt:lpstr>Richard Russell and  Carl Vinson</vt:lpstr>
    </vt:vector>
  </TitlesOfParts>
  <Manager>©2005 Clairmont Press</Manager>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Georgia and the American Experience</dc:title>
  <dc:subject>Chapter 11: Flappers, Depression and the Global War</dc:subject>
  <dc:creator>Emmett R. Mullins, Ed.D. </dc:creator>
  <cp:lastModifiedBy>Matthew Short</cp:lastModifiedBy>
  <cp:revision>86</cp:revision>
  <dcterms:created xsi:type="dcterms:W3CDTF">2005-07-27T00:25:03Z</dcterms:created>
  <dcterms:modified xsi:type="dcterms:W3CDTF">2013-02-05T14:53:22Z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ies>
</file>