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0" r:id="rId3"/>
    <p:sldId id="272" r:id="rId4"/>
    <p:sldId id="271" r:id="rId5"/>
    <p:sldId id="274" r:id="rId6"/>
    <p:sldId id="277" r:id="rId7"/>
    <p:sldId id="268" r:id="rId8"/>
    <p:sldId id="261" r:id="rId9"/>
    <p:sldId id="262" r:id="rId10"/>
    <p:sldId id="263" r:id="rId11"/>
    <p:sldId id="265" r:id="rId12"/>
    <p:sldId id="280" r:id="rId13"/>
    <p:sldId id="281" r:id="rId14"/>
    <p:sldId id="282" r:id="rId15"/>
    <p:sldId id="283" r:id="rId16"/>
    <p:sldId id="284" r:id="rId17"/>
    <p:sldId id="264"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86"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D0D32314-8E01-4F32-97E5-408AC73037B7}" type="slidenum">
              <a:rPr lang="en-US"/>
              <a:pPr/>
              <a:t>‹#›</a:t>
            </a:fld>
            <a:endParaRPr lang="en-US"/>
          </a:p>
        </p:txBody>
      </p:sp>
    </p:spTree>
    <p:extLst>
      <p:ext uri="{BB962C8B-B14F-4D97-AF65-F5344CB8AC3E}">
        <p14:creationId xmlns:p14="http://schemas.microsoft.com/office/powerpoint/2010/main" val="98187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F9C82-D8DC-47D1-8176-E6697A5BA447}" type="datetimeFigureOut">
              <a:rPr lang="en-US" smtClean="0"/>
              <a:pPr/>
              <a:t>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0168-93B4-419F-A468-0EB88E4154B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F9C82-D8DC-47D1-8176-E6697A5BA447}" type="datetimeFigureOut">
              <a:rPr lang="en-US" smtClean="0"/>
              <a:pPr/>
              <a:t>2/5/2014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F90168-93B4-419F-A468-0EB88E4154B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2.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upload.wikimedia.org/wikipedia/commons/9/93/Sumter_County_Georgia_Incorporated_and_Unincorporated_areas_Andersonville_Highlighted.svg" TargetMode="External"/><Relationship Id="rId2" Type="http://schemas.openxmlformats.org/officeDocument/2006/relationships/image" Target="../media/image12.jpeg"/><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3.wav"/><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Election of 1860 and Alexander Stephens</a:t>
            </a:r>
            <a:endParaRPr lang="en-US" dirty="0"/>
          </a:p>
        </p:txBody>
      </p:sp>
      <p:sp>
        <p:nvSpPr>
          <p:cNvPr id="3" name="Content Placeholder 2"/>
          <p:cNvSpPr>
            <a:spLocks noGrp="1"/>
          </p:cNvSpPr>
          <p:nvPr>
            <p:ph idx="1"/>
          </p:nvPr>
        </p:nvSpPr>
        <p:spPr/>
        <p:txBody>
          <a:bodyPr>
            <a:normAutofit/>
          </a:bodyPr>
          <a:lstStyle/>
          <a:p>
            <a:pPr algn="ctr"/>
            <a:r>
              <a:rPr lang="en-US" sz="1600" dirty="0"/>
              <a:t>The Confederate States of America: South Carolina led the way out of the Union on December 20, 1860, and by March 1861, six more states, outraged over Lincoln's election to the presidency and emboldened by South Carolina's example, also seceded: Mississippi, Florida, Alabama, Georgia, Louisiana, and Texas. After the bombardment of Fort Sumter and Lincoln's call for troops to put down the rebellion in April, Virginia, Arkansas, Tennessee, and North Carolina followed suit, bringing the number of states in the new Confederacy to eleven. </a:t>
            </a:r>
            <a:endParaRPr lang="en-US" sz="1600" dirty="0" smtClean="0"/>
          </a:p>
          <a:p>
            <a:pPr algn="ct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3347604"/>
            <a:ext cx="4800600" cy="3491345"/>
          </a:xfrm>
          <a:prstGeom prst="rect">
            <a:avLst/>
          </a:prstGeom>
        </p:spPr>
      </p:pic>
    </p:spTree>
    <p:extLst>
      <p:ext uri="{BB962C8B-B14F-4D97-AF65-F5344CB8AC3E}">
        <p14:creationId xmlns:p14="http://schemas.microsoft.com/office/powerpoint/2010/main" val="2055477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Union Blockade of the Georgia Coast </a:t>
            </a:r>
            <a:endParaRPr lang="en-US" dirty="0"/>
          </a:p>
        </p:txBody>
      </p:sp>
      <p:sp>
        <p:nvSpPr>
          <p:cNvPr id="3" name="Content Placeholder 2"/>
          <p:cNvSpPr>
            <a:spLocks noGrp="1"/>
          </p:cNvSpPr>
          <p:nvPr>
            <p:ph sz="half" idx="1"/>
          </p:nvPr>
        </p:nvSpPr>
        <p:spPr/>
        <p:txBody>
          <a:bodyPr>
            <a:normAutofit/>
          </a:bodyPr>
          <a:lstStyle/>
          <a:p>
            <a:r>
              <a:rPr lang="en-US" sz="1800" dirty="0" smtClean="0"/>
              <a:t>What is a blockade?</a:t>
            </a:r>
          </a:p>
          <a:p>
            <a:endParaRPr lang="en-US" sz="1800" dirty="0" smtClean="0"/>
          </a:p>
          <a:p>
            <a:r>
              <a:rPr lang="en-US" sz="1800" dirty="0" smtClean="0"/>
              <a:t>How did the Union use the blockade against the CSA?</a:t>
            </a:r>
          </a:p>
          <a:p>
            <a:endParaRPr lang="en-US" sz="1800" dirty="0" smtClean="0"/>
          </a:p>
          <a:p>
            <a:endParaRPr lang="en-US" sz="1800" dirty="0" smtClean="0"/>
          </a:p>
          <a:p>
            <a:r>
              <a:rPr lang="en-US" sz="1800" dirty="0" smtClean="0"/>
              <a:t>What are blockade runners?</a:t>
            </a:r>
          </a:p>
          <a:p>
            <a:endParaRPr lang="en-US" sz="1800" dirty="0"/>
          </a:p>
        </p:txBody>
      </p:sp>
      <p:sp>
        <p:nvSpPr>
          <p:cNvPr id="4" name="Content Placeholder 3"/>
          <p:cNvSpPr>
            <a:spLocks noGrp="1"/>
          </p:cNvSpPr>
          <p:nvPr>
            <p:ph sz="half" idx="2"/>
          </p:nvPr>
        </p:nvSpPr>
        <p:spPr/>
        <p:txBody>
          <a:bodyPr>
            <a:normAutofit/>
          </a:bodyPr>
          <a:lstStyle/>
          <a:p>
            <a:r>
              <a:rPr lang="en-US" sz="1800" dirty="0" smtClean="0"/>
              <a:t>When ships are strategically placed along the coast to hinder export and import efforts. How does this hurt the Confederacy?</a:t>
            </a:r>
          </a:p>
          <a:p>
            <a:endParaRPr lang="en-US" sz="1800" dirty="0" smtClean="0"/>
          </a:p>
          <a:p>
            <a:r>
              <a:rPr lang="en-US" sz="1800" dirty="0" smtClean="0"/>
              <a:t>Union vessels patrolled the southern coast and ran off any ships trying to get in or out of the south.</a:t>
            </a:r>
          </a:p>
          <a:p>
            <a:endParaRPr lang="en-US" sz="1800" dirty="0" smtClean="0"/>
          </a:p>
          <a:p>
            <a:r>
              <a:rPr lang="en-US" sz="1800" dirty="0" smtClean="0"/>
              <a:t>Private ships that were willing to take risk. They sped and slipped through gaps in the blockade vessel line.</a:t>
            </a:r>
            <a:endParaRPr lang="en-US" sz="1800" dirty="0"/>
          </a:p>
        </p:txBody>
      </p:sp>
      <p:pic>
        <p:nvPicPr>
          <p:cNvPr id="5" name="Picture 4" descr="Union Blockade Plan.jpg"/>
          <p:cNvPicPr>
            <a:picLocks noChangeAspect="1"/>
          </p:cNvPicPr>
          <p:nvPr/>
        </p:nvPicPr>
        <p:blipFill>
          <a:blip r:embed="rId3" cstate="print"/>
          <a:stretch>
            <a:fillRect/>
          </a:stretch>
        </p:blipFill>
        <p:spPr>
          <a:xfrm>
            <a:off x="457200" y="3832581"/>
            <a:ext cx="3998595" cy="3025419"/>
          </a:xfrm>
          <a:prstGeom prst="rect">
            <a:avLst/>
          </a:prstGeom>
        </p:spPr>
      </p:pic>
    </p:spTree>
  </p:cSld>
  <p:clrMapOvr>
    <a:masterClrMapping/>
  </p:clrMapOvr>
  <p:transition>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80">
                                          <p:stCondLst>
                                            <p:cond delay="0"/>
                                          </p:stCondLst>
                                        </p:cTn>
                                        <p:tgtEl>
                                          <p:spTgt spid="4">
                                            <p:txEl>
                                              <p:pRg st="0" end="0"/>
                                            </p:txEl>
                                          </p:spTgt>
                                        </p:tgtEl>
                                      </p:cBhvr>
                                    </p:animEffect>
                                    <p:anim calcmode="lin" valueType="num">
                                      <p:cBhvr>
                                        <p:cTn id="15"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xEl>
                                              <p:pRg st="0" end="0"/>
                                            </p:txEl>
                                          </p:spTgt>
                                        </p:tgtEl>
                                      </p:cBhvr>
                                      <p:to x="100000" y="60000"/>
                                    </p:animScale>
                                    <p:animScale>
                                      <p:cBhvr>
                                        <p:cTn id="21" dur="166" decel="50000">
                                          <p:stCondLst>
                                            <p:cond delay="676"/>
                                          </p:stCondLst>
                                        </p:cTn>
                                        <p:tgtEl>
                                          <p:spTgt spid="4">
                                            <p:txEl>
                                              <p:pRg st="0" end="0"/>
                                            </p:txEl>
                                          </p:spTgt>
                                        </p:tgtEl>
                                      </p:cBhvr>
                                      <p:to x="100000" y="100000"/>
                                    </p:animScale>
                                    <p:animScale>
                                      <p:cBhvr>
                                        <p:cTn id="22" dur="26">
                                          <p:stCondLst>
                                            <p:cond delay="1312"/>
                                          </p:stCondLst>
                                        </p:cTn>
                                        <p:tgtEl>
                                          <p:spTgt spid="4">
                                            <p:txEl>
                                              <p:pRg st="0" end="0"/>
                                            </p:txEl>
                                          </p:spTgt>
                                        </p:tgtEl>
                                      </p:cBhvr>
                                      <p:to x="100000" y="80000"/>
                                    </p:animScale>
                                    <p:animScale>
                                      <p:cBhvr>
                                        <p:cTn id="23" dur="166" decel="50000">
                                          <p:stCondLst>
                                            <p:cond delay="1338"/>
                                          </p:stCondLst>
                                        </p:cTn>
                                        <p:tgtEl>
                                          <p:spTgt spid="4">
                                            <p:txEl>
                                              <p:pRg st="0" end="0"/>
                                            </p:txEl>
                                          </p:spTgt>
                                        </p:tgtEl>
                                      </p:cBhvr>
                                      <p:to x="100000" y="100000"/>
                                    </p:animScale>
                                    <p:animScale>
                                      <p:cBhvr>
                                        <p:cTn id="24" dur="26">
                                          <p:stCondLst>
                                            <p:cond delay="1642"/>
                                          </p:stCondLst>
                                        </p:cTn>
                                        <p:tgtEl>
                                          <p:spTgt spid="4">
                                            <p:txEl>
                                              <p:pRg st="0" end="0"/>
                                            </p:txEl>
                                          </p:spTgt>
                                        </p:tgtEl>
                                      </p:cBhvr>
                                      <p:to x="100000" y="90000"/>
                                    </p:animScale>
                                    <p:animScale>
                                      <p:cBhvr>
                                        <p:cTn id="25" dur="166" decel="50000">
                                          <p:stCondLst>
                                            <p:cond delay="1668"/>
                                          </p:stCondLst>
                                        </p:cTn>
                                        <p:tgtEl>
                                          <p:spTgt spid="4">
                                            <p:txEl>
                                              <p:pRg st="0" end="0"/>
                                            </p:txEl>
                                          </p:spTgt>
                                        </p:tgtEl>
                                      </p:cBhvr>
                                      <p:to x="100000" y="100000"/>
                                    </p:animScale>
                                    <p:animScale>
                                      <p:cBhvr>
                                        <p:cTn id="26" dur="26">
                                          <p:stCondLst>
                                            <p:cond delay="1808"/>
                                          </p:stCondLst>
                                        </p:cTn>
                                        <p:tgtEl>
                                          <p:spTgt spid="4">
                                            <p:txEl>
                                              <p:pRg st="0" end="0"/>
                                            </p:txEl>
                                          </p:spTgt>
                                        </p:tgtEl>
                                      </p:cBhvr>
                                      <p:to x="100000" y="95000"/>
                                    </p:animScale>
                                    <p:animScale>
                                      <p:cBhvr>
                                        <p:cTn id="27" dur="166" decel="50000">
                                          <p:stCondLst>
                                            <p:cond delay="1834"/>
                                          </p:stCondLst>
                                        </p:cTn>
                                        <p:tgtEl>
                                          <p:spTgt spid="4">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iterate type="lt">
                                    <p:tmPct val="10000"/>
                                  </p:iterate>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2000"/>
                                        <p:tgtEl>
                                          <p:spTgt spid="3">
                                            <p:txEl>
                                              <p:pRg st="2" end="2"/>
                                            </p:txEl>
                                          </p:spTgt>
                                        </p:tgtEl>
                                      </p:cBhvr>
                                    </p:animEffect>
                                    <p:anim calcmode="lin" valueType="num">
                                      <p:cBhvr>
                                        <p:cTn id="33"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box(in)">
                                      <p:cBhvr>
                                        <p:cTn id="39" dur="500"/>
                                        <p:tgtEl>
                                          <p:spTgt spid="4">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770" decel="100000"/>
                                        <p:tgtEl>
                                          <p:spTgt spid="3">
                                            <p:txEl>
                                              <p:pRg st="5" end="5"/>
                                            </p:txEl>
                                          </p:spTgt>
                                        </p:tgtEl>
                                      </p:cBhvr>
                                    </p:animEffect>
                                    <p:animScale>
                                      <p:cBhvr>
                                        <p:cTn id="45" dur="770" decel="100000"/>
                                        <p:tgtEl>
                                          <p:spTgt spid="3">
                                            <p:txEl>
                                              <p:pRg st="5" end="5"/>
                                            </p:txEl>
                                          </p:spTgt>
                                        </p:tgtEl>
                                      </p:cBhvr>
                                      <p:from x="10000" y="10000"/>
                                      <p:to x="200000" y="450000"/>
                                    </p:animScale>
                                    <p:animScale>
                                      <p:cBhvr>
                                        <p:cTn id="46" dur="1230" accel="100000" fill="hold">
                                          <p:stCondLst>
                                            <p:cond delay="770"/>
                                          </p:stCondLst>
                                        </p:cTn>
                                        <p:tgtEl>
                                          <p:spTgt spid="3">
                                            <p:txEl>
                                              <p:pRg st="5" end="5"/>
                                            </p:txEl>
                                          </p:spTgt>
                                        </p:tgtEl>
                                      </p:cBhvr>
                                      <p:from x="200000" y="450000"/>
                                      <p:to x="100000" y="100000"/>
                                    </p:animScale>
                                    <p:set>
                                      <p:cBhvr>
                                        <p:cTn id="47" dur="770" fill="hold"/>
                                        <p:tgtEl>
                                          <p:spTgt spid="3">
                                            <p:txEl>
                                              <p:pRg st="5" end="5"/>
                                            </p:txEl>
                                          </p:spTgt>
                                        </p:tgtEl>
                                        <p:attrNameLst>
                                          <p:attrName>ppt_x</p:attrName>
                                        </p:attrNameLst>
                                      </p:cBhvr>
                                      <p:to>
                                        <p:strVal val="(0.5)"/>
                                      </p:to>
                                    </p:set>
                                    <p:anim from="(0.5)" to="(#ppt_x)" calcmode="lin" valueType="num">
                                      <p:cBhvr>
                                        <p:cTn id="48" dur="1230" accel="100000" fill="hold">
                                          <p:stCondLst>
                                            <p:cond delay="770"/>
                                          </p:stCondLst>
                                        </p:cTn>
                                        <p:tgtEl>
                                          <p:spTgt spid="3">
                                            <p:txEl>
                                              <p:pRg st="5" end="5"/>
                                            </p:txEl>
                                          </p:spTgt>
                                        </p:tgtEl>
                                        <p:attrNameLst>
                                          <p:attrName>ppt_x</p:attrName>
                                        </p:attrNameLst>
                                      </p:cBhvr>
                                    </p:anim>
                                    <p:set>
                                      <p:cBhvr>
                                        <p:cTn id="49" dur="770" fill="hold"/>
                                        <p:tgtEl>
                                          <p:spTgt spid="3">
                                            <p:txEl>
                                              <p:pRg st="5" end="5"/>
                                            </p:txEl>
                                          </p:spTgt>
                                        </p:tgtEl>
                                        <p:attrNameLst>
                                          <p:attrName>ppt_y</p:attrName>
                                        </p:attrNameLst>
                                      </p:cBhvr>
                                      <p:to>
                                        <p:strVal val="(#ppt_y+0.4)"/>
                                      </p:to>
                                    </p:set>
                                    <p:anim from="(#ppt_y+0.4)" to="(#ppt_y)" calcmode="lin" valueType="num">
                                      <p:cBhvr>
                                        <p:cTn id="50" dur="1230" accel="100000" fill="hold">
                                          <p:stCondLst>
                                            <p:cond delay="770"/>
                                          </p:stCondLst>
                                        </p:cTn>
                                        <p:tgtEl>
                                          <p:spTgt spid="3">
                                            <p:txEl>
                                              <p:pRg st="5" end="5"/>
                                            </p:txEl>
                                          </p:spTgt>
                                        </p:tgtEl>
                                        <p:attrNameLst>
                                          <p:attrName>ppt_y</p:attrName>
                                        </p:attrNameLst>
                                      </p:cBhvr>
                                    </p:anim>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nodeType="clickEffect">
                                  <p:stCondLst>
                                    <p:cond delay="0"/>
                                  </p:stCondLst>
                                  <p:iterate type="lt">
                                    <p:tmPct val="10000"/>
                                  </p:iterate>
                                  <p:childTnLst>
                                    <p:set>
                                      <p:cBhvr>
                                        <p:cTn id="54" dur="1" fill="hold">
                                          <p:stCondLst>
                                            <p:cond delay="0"/>
                                          </p:stCondLst>
                                        </p:cTn>
                                        <p:tgtEl>
                                          <p:spTgt spid="4">
                                            <p:txEl>
                                              <p:pRg st="4" end="4"/>
                                            </p:txEl>
                                          </p:spTgt>
                                        </p:tgtEl>
                                        <p:attrNameLst>
                                          <p:attrName>style.visibility</p:attrName>
                                        </p:attrNameLst>
                                      </p:cBhvr>
                                      <p:to>
                                        <p:strVal val="visible"/>
                                      </p:to>
                                    </p:set>
                                    <p:animEffect transition="in" filter="fade">
                                      <p:cBhvr>
                                        <p:cTn id="55" dur="2000"/>
                                        <p:tgtEl>
                                          <p:spTgt spid="4">
                                            <p:txEl>
                                              <p:pRg st="4" end="4"/>
                                            </p:txEl>
                                          </p:spTgt>
                                        </p:tgtEl>
                                      </p:cBhvr>
                                    </p:animEffect>
                                    <p:anim calcmode="lin" valueType="num">
                                      <p:cBhvr>
                                        <p:cTn id="56"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57"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William T. Sherman</a:t>
            </a:r>
            <a:br>
              <a:rPr lang="en-US" dirty="0" smtClean="0"/>
            </a:br>
            <a:r>
              <a:rPr lang="en-US" dirty="0" smtClean="0"/>
              <a:t>Union General</a:t>
            </a:r>
            <a:endParaRPr lang="en-US" dirty="0"/>
          </a:p>
        </p:txBody>
      </p:sp>
      <p:sp>
        <p:nvSpPr>
          <p:cNvPr id="3" name="Content Placeholder 2"/>
          <p:cNvSpPr>
            <a:spLocks noGrp="1"/>
          </p:cNvSpPr>
          <p:nvPr>
            <p:ph sz="half" idx="1"/>
          </p:nvPr>
        </p:nvSpPr>
        <p:spPr/>
        <p:txBody>
          <a:bodyPr>
            <a:norm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r>
              <a:rPr lang="en-US" sz="1600" dirty="0" smtClean="0"/>
              <a:t>What  was Sherman’s Atlanta Campaign?</a:t>
            </a:r>
          </a:p>
          <a:p>
            <a:endParaRPr lang="en-US" sz="1600" dirty="0" smtClean="0"/>
          </a:p>
          <a:p>
            <a:pPr>
              <a:buNone/>
            </a:pPr>
            <a:endParaRPr lang="en-US" sz="1600" dirty="0" smtClean="0"/>
          </a:p>
          <a:p>
            <a:r>
              <a:rPr lang="en-US" sz="1600" dirty="0" smtClean="0"/>
              <a:t>What was the March to the Sea?</a:t>
            </a:r>
          </a:p>
          <a:p>
            <a:endParaRPr lang="en-US" sz="1600" dirty="0" smtClean="0"/>
          </a:p>
          <a:p>
            <a:endParaRPr lang="en-US" sz="1600" dirty="0" smtClean="0"/>
          </a:p>
          <a:p>
            <a:endParaRPr lang="en-US" sz="1600" dirty="0" smtClean="0"/>
          </a:p>
          <a:p>
            <a:endParaRPr lang="en-US" sz="1600" dirty="0" smtClean="0"/>
          </a:p>
          <a:p>
            <a:endParaRPr lang="en-US" sz="1600" dirty="0" smtClean="0"/>
          </a:p>
          <a:p>
            <a:r>
              <a:rPr lang="en-US" sz="1100" dirty="0" smtClean="0"/>
              <a:t>http://quantumtour.com/entity/mcallister/video/1/</a:t>
            </a:r>
          </a:p>
          <a:p>
            <a:endParaRPr lang="en-US" sz="1600" dirty="0"/>
          </a:p>
        </p:txBody>
      </p:sp>
      <p:sp>
        <p:nvSpPr>
          <p:cNvPr id="4" name="Content Placeholder 3"/>
          <p:cNvSpPr>
            <a:spLocks noGrp="1"/>
          </p:cNvSpPr>
          <p:nvPr>
            <p:ph sz="half" idx="2"/>
          </p:nvPr>
        </p:nvSpPr>
        <p:spPr/>
        <p:txBody>
          <a:bodyPr>
            <a:normAutofit/>
          </a:bodyPr>
          <a:lstStyle/>
          <a:p>
            <a:r>
              <a:rPr lang="en-US" sz="1600" dirty="0" smtClean="0"/>
              <a:t>Sherman led the Union army into North Georgia.</a:t>
            </a:r>
          </a:p>
          <a:p>
            <a:r>
              <a:rPr lang="en-US" sz="1600" dirty="0" smtClean="0"/>
              <a:t>Was engaged in battle with Confederate troops for  one month.</a:t>
            </a:r>
          </a:p>
          <a:p>
            <a:r>
              <a:rPr lang="en-US" sz="1600" dirty="0" smtClean="0"/>
              <a:t>Confederate’s fled toward Atlanta and finally evacuated Atlanta.</a:t>
            </a:r>
          </a:p>
          <a:p>
            <a:r>
              <a:rPr lang="en-US" sz="1600" dirty="0" smtClean="0"/>
              <a:t>Sherman’s army took control of the railroads and factories. They set fire to Atlanta  on November 15, 1864. His army ripped up railroad tracks and tied them around trees-Sherman’s neckties</a:t>
            </a:r>
          </a:p>
          <a:p>
            <a:r>
              <a:rPr lang="en-US" sz="1600" dirty="0" smtClean="0"/>
              <a:t>Sherman’s army march south from ATL to Savannah burning everything. </a:t>
            </a:r>
          </a:p>
          <a:p>
            <a:r>
              <a:rPr lang="en-US" sz="1600" dirty="0" smtClean="0"/>
              <a:t>This march took 2 months.</a:t>
            </a:r>
          </a:p>
          <a:p>
            <a:r>
              <a:rPr lang="en-US" sz="1600" dirty="0" smtClean="0"/>
              <a:t>Sherman did not burn Savannah but gave it to Lincoln as a Christmas present. </a:t>
            </a:r>
            <a:endParaRPr lang="en-US" sz="1600" dirty="0"/>
          </a:p>
        </p:txBody>
      </p:sp>
      <p:pic>
        <p:nvPicPr>
          <p:cNvPr id="5" name="Picture 4" descr="Sherman.jpg"/>
          <p:cNvPicPr>
            <a:picLocks noChangeAspect="1"/>
          </p:cNvPicPr>
          <p:nvPr/>
        </p:nvPicPr>
        <p:blipFill>
          <a:blip r:embed="rId2" cstate="print"/>
          <a:stretch>
            <a:fillRect/>
          </a:stretch>
        </p:blipFill>
        <p:spPr>
          <a:xfrm>
            <a:off x="685800" y="762000"/>
            <a:ext cx="1863436" cy="22775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ox(in)">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80">
                                          <p:stCondLst>
                                            <p:cond delay="0"/>
                                          </p:stCondLst>
                                        </p:cTn>
                                        <p:tgtEl>
                                          <p:spTgt spid="4">
                                            <p:txEl>
                                              <p:pRg st="0" end="0"/>
                                            </p:txEl>
                                          </p:spTgt>
                                        </p:tgtEl>
                                      </p:cBhvr>
                                    </p:animEffect>
                                    <p:anim calcmode="lin" valueType="num">
                                      <p:cBhvr>
                                        <p:cTn id="1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4">
                                            <p:txEl>
                                              <p:pRg st="0" end="0"/>
                                            </p:txEl>
                                          </p:spTgt>
                                        </p:tgtEl>
                                      </p:cBhvr>
                                      <p:to x="100000" y="60000"/>
                                    </p:animScale>
                                    <p:animScale>
                                      <p:cBhvr>
                                        <p:cTn id="24" dur="166" decel="50000">
                                          <p:stCondLst>
                                            <p:cond delay="676"/>
                                          </p:stCondLst>
                                        </p:cTn>
                                        <p:tgtEl>
                                          <p:spTgt spid="4">
                                            <p:txEl>
                                              <p:pRg st="0" end="0"/>
                                            </p:txEl>
                                          </p:spTgt>
                                        </p:tgtEl>
                                      </p:cBhvr>
                                      <p:to x="100000" y="100000"/>
                                    </p:animScale>
                                    <p:animScale>
                                      <p:cBhvr>
                                        <p:cTn id="25" dur="26">
                                          <p:stCondLst>
                                            <p:cond delay="1312"/>
                                          </p:stCondLst>
                                        </p:cTn>
                                        <p:tgtEl>
                                          <p:spTgt spid="4">
                                            <p:txEl>
                                              <p:pRg st="0" end="0"/>
                                            </p:txEl>
                                          </p:spTgt>
                                        </p:tgtEl>
                                      </p:cBhvr>
                                      <p:to x="100000" y="80000"/>
                                    </p:animScale>
                                    <p:animScale>
                                      <p:cBhvr>
                                        <p:cTn id="26" dur="166" decel="50000">
                                          <p:stCondLst>
                                            <p:cond delay="1338"/>
                                          </p:stCondLst>
                                        </p:cTn>
                                        <p:tgtEl>
                                          <p:spTgt spid="4">
                                            <p:txEl>
                                              <p:pRg st="0" end="0"/>
                                            </p:txEl>
                                          </p:spTgt>
                                        </p:tgtEl>
                                      </p:cBhvr>
                                      <p:to x="100000" y="100000"/>
                                    </p:animScale>
                                    <p:animScale>
                                      <p:cBhvr>
                                        <p:cTn id="27" dur="26">
                                          <p:stCondLst>
                                            <p:cond delay="1642"/>
                                          </p:stCondLst>
                                        </p:cTn>
                                        <p:tgtEl>
                                          <p:spTgt spid="4">
                                            <p:txEl>
                                              <p:pRg st="0" end="0"/>
                                            </p:txEl>
                                          </p:spTgt>
                                        </p:tgtEl>
                                      </p:cBhvr>
                                      <p:to x="100000" y="90000"/>
                                    </p:animScale>
                                    <p:animScale>
                                      <p:cBhvr>
                                        <p:cTn id="28" dur="166" decel="50000">
                                          <p:stCondLst>
                                            <p:cond delay="1668"/>
                                          </p:stCondLst>
                                        </p:cTn>
                                        <p:tgtEl>
                                          <p:spTgt spid="4">
                                            <p:txEl>
                                              <p:pRg st="0" end="0"/>
                                            </p:txEl>
                                          </p:spTgt>
                                        </p:tgtEl>
                                      </p:cBhvr>
                                      <p:to x="100000" y="100000"/>
                                    </p:animScale>
                                    <p:animScale>
                                      <p:cBhvr>
                                        <p:cTn id="29" dur="26">
                                          <p:stCondLst>
                                            <p:cond delay="1808"/>
                                          </p:stCondLst>
                                        </p:cTn>
                                        <p:tgtEl>
                                          <p:spTgt spid="4">
                                            <p:txEl>
                                              <p:pRg st="0" end="0"/>
                                            </p:txEl>
                                          </p:spTgt>
                                        </p:tgtEl>
                                      </p:cBhvr>
                                      <p:to x="100000" y="95000"/>
                                    </p:animScale>
                                    <p:animScale>
                                      <p:cBhvr>
                                        <p:cTn id="30" dur="166" decel="50000">
                                          <p:stCondLst>
                                            <p:cond delay="1834"/>
                                          </p:stCondLst>
                                        </p:cTn>
                                        <p:tgtEl>
                                          <p:spTgt spid="4">
                                            <p:txEl>
                                              <p:pRg st="0" end="0"/>
                                            </p:txEl>
                                          </p:spTgt>
                                        </p:tgtEl>
                                      </p:cBhvr>
                                      <p:to x="100000" y="100000"/>
                                    </p:animScale>
                                  </p:childTnLst>
                                </p:cTn>
                              </p:par>
                              <p:par>
                                <p:cTn id="31" presetID="26" presetClass="entr" presetSubtype="0"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wipe(down)">
                                      <p:cBhvr>
                                        <p:cTn id="33" dur="580">
                                          <p:stCondLst>
                                            <p:cond delay="0"/>
                                          </p:stCondLst>
                                        </p:cTn>
                                        <p:tgtEl>
                                          <p:spTgt spid="4">
                                            <p:txEl>
                                              <p:pRg st="1" end="1"/>
                                            </p:txEl>
                                          </p:spTgt>
                                        </p:tgtEl>
                                      </p:cBhvr>
                                    </p:animEffect>
                                    <p:anim calcmode="lin" valueType="num">
                                      <p:cBhvr>
                                        <p:cTn id="3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xEl>
                                              <p:pRg st="1" end="1"/>
                                            </p:txEl>
                                          </p:spTgt>
                                        </p:tgtEl>
                                      </p:cBhvr>
                                      <p:to x="100000" y="60000"/>
                                    </p:animScale>
                                    <p:animScale>
                                      <p:cBhvr>
                                        <p:cTn id="40" dur="166" decel="50000">
                                          <p:stCondLst>
                                            <p:cond delay="676"/>
                                          </p:stCondLst>
                                        </p:cTn>
                                        <p:tgtEl>
                                          <p:spTgt spid="4">
                                            <p:txEl>
                                              <p:pRg st="1" end="1"/>
                                            </p:txEl>
                                          </p:spTgt>
                                        </p:tgtEl>
                                      </p:cBhvr>
                                      <p:to x="100000" y="100000"/>
                                    </p:animScale>
                                    <p:animScale>
                                      <p:cBhvr>
                                        <p:cTn id="41" dur="26">
                                          <p:stCondLst>
                                            <p:cond delay="1312"/>
                                          </p:stCondLst>
                                        </p:cTn>
                                        <p:tgtEl>
                                          <p:spTgt spid="4">
                                            <p:txEl>
                                              <p:pRg st="1" end="1"/>
                                            </p:txEl>
                                          </p:spTgt>
                                        </p:tgtEl>
                                      </p:cBhvr>
                                      <p:to x="100000" y="80000"/>
                                    </p:animScale>
                                    <p:animScale>
                                      <p:cBhvr>
                                        <p:cTn id="42" dur="166" decel="50000">
                                          <p:stCondLst>
                                            <p:cond delay="1338"/>
                                          </p:stCondLst>
                                        </p:cTn>
                                        <p:tgtEl>
                                          <p:spTgt spid="4">
                                            <p:txEl>
                                              <p:pRg st="1" end="1"/>
                                            </p:txEl>
                                          </p:spTgt>
                                        </p:tgtEl>
                                      </p:cBhvr>
                                      <p:to x="100000" y="100000"/>
                                    </p:animScale>
                                    <p:animScale>
                                      <p:cBhvr>
                                        <p:cTn id="43" dur="26">
                                          <p:stCondLst>
                                            <p:cond delay="1642"/>
                                          </p:stCondLst>
                                        </p:cTn>
                                        <p:tgtEl>
                                          <p:spTgt spid="4">
                                            <p:txEl>
                                              <p:pRg st="1" end="1"/>
                                            </p:txEl>
                                          </p:spTgt>
                                        </p:tgtEl>
                                      </p:cBhvr>
                                      <p:to x="100000" y="90000"/>
                                    </p:animScale>
                                    <p:animScale>
                                      <p:cBhvr>
                                        <p:cTn id="44" dur="166" decel="50000">
                                          <p:stCondLst>
                                            <p:cond delay="1668"/>
                                          </p:stCondLst>
                                        </p:cTn>
                                        <p:tgtEl>
                                          <p:spTgt spid="4">
                                            <p:txEl>
                                              <p:pRg st="1" end="1"/>
                                            </p:txEl>
                                          </p:spTgt>
                                        </p:tgtEl>
                                      </p:cBhvr>
                                      <p:to x="100000" y="100000"/>
                                    </p:animScale>
                                    <p:animScale>
                                      <p:cBhvr>
                                        <p:cTn id="45" dur="26">
                                          <p:stCondLst>
                                            <p:cond delay="1808"/>
                                          </p:stCondLst>
                                        </p:cTn>
                                        <p:tgtEl>
                                          <p:spTgt spid="4">
                                            <p:txEl>
                                              <p:pRg st="1" end="1"/>
                                            </p:txEl>
                                          </p:spTgt>
                                        </p:tgtEl>
                                      </p:cBhvr>
                                      <p:to x="100000" y="95000"/>
                                    </p:animScale>
                                    <p:animScale>
                                      <p:cBhvr>
                                        <p:cTn id="46" dur="166" decel="50000">
                                          <p:stCondLst>
                                            <p:cond delay="1834"/>
                                          </p:stCondLst>
                                        </p:cTn>
                                        <p:tgtEl>
                                          <p:spTgt spid="4">
                                            <p:txEl>
                                              <p:pRg st="1" end="1"/>
                                            </p:txEl>
                                          </p:spTgt>
                                        </p:tgtEl>
                                      </p:cBhvr>
                                      <p:to x="100000" y="100000"/>
                                    </p:animScale>
                                  </p:childTnLst>
                                </p:cTn>
                              </p:par>
                              <p:par>
                                <p:cTn id="47" presetID="26" presetClass="entr" presetSubtype="0" fill="hold" nodeType="with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Effect transition="in" filter="wipe(down)">
                                      <p:cBhvr>
                                        <p:cTn id="49" dur="580">
                                          <p:stCondLst>
                                            <p:cond delay="0"/>
                                          </p:stCondLst>
                                        </p:cTn>
                                        <p:tgtEl>
                                          <p:spTgt spid="4">
                                            <p:txEl>
                                              <p:pRg st="2" end="2"/>
                                            </p:txEl>
                                          </p:spTgt>
                                        </p:tgtEl>
                                      </p:cBhvr>
                                    </p:animEffect>
                                    <p:anim calcmode="lin" valueType="num">
                                      <p:cBhvr>
                                        <p:cTn id="5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4">
                                            <p:txEl>
                                              <p:pRg st="2" end="2"/>
                                            </p:txEl>
                                          </p:spTgt>
                                        </p:tgtEl>
                                      </p:cBhvr>
                                      <p:to x="100000" y="60000"/>
                                    </p:animScale>
                                    <p:animScale>
                                      <p:cBhvr>
                                        <p:cTn id="56" dur="166" decel="50000">
                                          <p:stCondLst>
                                            <p:cond delay="676"/>
                                          </p:stCondLst>
                                        </p:cTn>
                                        <p:tgtEl>
                                          <p:spTgt spid="4">
                                            <p:txEl>
                                              <p:pRg st="2" end="2"/>
                                            </p:txEl>
                                          </p:spTgt>
                                        </p:tgtEl>
                                      </p:cBhvr>
                                      <p:to x="100000" y="100000"/>
                                    </p:animScale>
                                    <p:animScale>
                                      <p:cBhvr>
                                        <p:cTn id="57" dur="26">
                                          <p:stCondLst>
                                            <p:cond delay="1312"/>
                                          </p:stCondLst>
                                        </p:cTn>
                                        <p:tgtEl>
                                          <p:spTgt spid="4">
                                            <p:txEl>
                                              <p:pRg st="2" end="2"/>
                                            </p:txEl>
                                          </p:spTgt>
                                        </p:tgtEl>
                                      </p:cBhvr>
                                      <p:to x="100000" y="80000"/>
                                    </p:animScale>
                                    <p:animScale>
                                      <p:cBhvr>
                                        <p:cTn id="58" dur="166" decel="50000">
                                          <p:stCondLst>
                                            <p:cond delay="1338"/>
                                          </p:stCondLst>
                                        </p:cTn>
                                        <p:tgtEl>
                                          <p:spTgt spid="4">
                                            <p:txEl>
                                              <p:pRg st="2" end="2"/>
                                            </p:txEl>
                                          </p:spTgt>
                                        </p:tgtEl>
                                      </p:cBhvr>
                                      <p:to x="100000" y="100000"/>
                                    </p:animScale>
                                    <p:animScale>
                                      <p:cBhvr>
                                        <p:cTn id="59" dur="26">
                                          <p:stCondLst>
                                            <p:cond delay="1642"/>
                                          </p:stCondLst>
                                        </p:cTn>
                                        <p:tgtEl>
                                          <p:spTgt spid="4">
                                            <p:txEl>
                                              <p:pRg st="2" end="2"/>
                                            </p:txEl>
                                          </p:spTgt>
                                        </p:tgtEl>
                                      </p:cBhvr>
                                      <p:to x="100000" y="90000"/>
                                    </p:animScale>
                                    <p:animScale>
                                      <p:cBhvr>
                                        <p:cTn id="60" dur="166" decel="50000">
                                          <p:stCondLst>
                                            <p:cond delay="1668"/>
                                          </p:stCondLst>
                                        </p:cTn>
                                        <p:tgtEl>
                                          <p:spTgt spid="4">
                                            <p:txEl>
                                              <p:pRg st="2" end="2"/>
                                            </p:txEl>
                                          </p:spTgt>
                                        </p:tgtEl>
                                      </p:cBhvr>
                                      <p:to x="100000" y="100000"/>
                                    </p:animScale>
                                    <p:animScale>
                                      <p:cBhvr>
                                        <p:cTn id="61" dur="26">
                                          <p:stCondLst>
                                            <p:cond delay="1808"/>
                                          </p:stCondLst>
                                        </p:cTn>
                                        <p:tgtEl>
                                          <p:spTgt spid="4">
                                            <p:txEl>
                                              <p:pRg st="2" end="2"/>
                                            </p:txEl>
                                          </p:spTgt>
                                        </p:tgtEl>
                                      </p:cBhvr>
                                      <p:to x="100000" y="95000"/>
                                    </p:animScale>
                                    <p:animScale>
                                      <p:cBhvr>
                                        <p:cTn id="62" dur="166" decel="50000">
                                          <p:stCondLst>
                                            <p:cond delay="1834"/>
                                          </p:stCondLst>
                                        </p:cTn>
                                        <p:tgtEl>
                                          <p:spTgt spid="4">
                                            <p:txEl>
                                              <p:pRg st="2" end="2"/>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45" presetClass="entr" presetSubtype="0" fill="hold" nodeType="clickEffect">
                                  <p:stCondLst>
                                    <p:cond delay="0"/>
                                  </p:stCondLst>
                                  <p:iterate type="lt">
                                    <p:tmPct val="10000"/>
                                  </p:iterate>
                                  <p:childTnLst>
                                    <p:set>
                                      <p:cBhvr>
                                        <p:cTn id="66" dur="1" fill="hold">
                                          <p:stCondLst>
                                            <p:cond delay="0"/>
                                          </p:stCondLst>
                                        </p:cTn>
                                        <p:tgtEl>
                                          <p:spTgt spid="4">
                                            <p:txEl>
                                              <p:pRg st="3" end="3"/>
                                            </p:txEl>
                                          </p:spTgt>
                                        </p:tgtEl>
                                        <p:attrNameLst>
                                          <p:attrName>style.visibility</p:attrName>
                                        </p:attrNameLst>
                                      </p:cBhvr>
                                      <p:to>
                                        <p:strVal val="visible"/>
                                      </p:to>
                                    </p:set>
                                    <p:animEffect transition="in" filter="fade">
                                      <p:cBhvr>
                                        <p:cTn id="67" dur="2000"/>
                                        <p:tgtEl>
                                          <p:spTgt spid="4">
                                            <p:txEl>
                                              <p:pRg st="3" end="3"/>
                                            </p:txEl>
                                          </p:spTgt>
                                        </p:tgtEl>
                                      </p:cBhvr>
                                    </p:animEffect>
                                    <p:anim calcmode="lin" valueType="num">
                                      <p:cBhvr>
                                        <p:cTn id="68"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69"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16" presetClass="entr" presetSubtype="26" fill="hold" nodeType="clickEffect">
                                  <p:stCondLst>
                                    <p:cond delay="0"/>
                                  </p:stCondLst>
                                  <p:childTnLst>
                                    <p:set>
                                      <p:cBhvr>
                                        <p:cTn id="73" dur="1" fill="hold">
                                          <p:stCondLst>
                                            <p:cond delay="0"/>
                                          </p:stCondLst>
                                        </p:cTn>
                                        <p:tgtEl>
                                          <p:spTgt spid="3">
                                            <p:txEl>
                                              <p:pRg st="8" end="8"/>
                                            </p:txEl>
                                          </p:spTgt>
                                        </p:tgtEl>
                                        <p:attrNameLst>
                                          <p:attrName>style.visibility</p:attrName>
                                        </p:attrNameLst>
                                      </p:cBhvr>
                                      <p:to>
                                        <p:strVal val="visible"/>
                                      </p:to>
                                    </p:set>
                                    <p:animEffect transition="in" filter="barn(inHorizontal)">
                                      <p:cBhvr>
                                        <p:cTn id="74" dur="5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1" presetClass="entr" presetSubtype="0" fill="hold"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Effect transition="in" filter="fade">
                                      <p:cBhvr>
                                        <p:cTn id="79" dur="770" decel="100000"/>
                                        <p:tgtEl>
                                          <p:spTgt spid="4">
                                            <p:txEl>
                                              <p:pRg st="4" end="4"/>
                                            </p:txEl>
                                          </p:spTgt>
                                        </p:tgtEl>
                                      </p:cBhvr>
                                    </p:animEffect>
                                    <p:animScale>
                                      <p:cBhvr>
                                        <p:cTn id="80" dur="770" decel="100000"/>
                                        <p:tgtEl>
                                          <p:spTgt spid="4">
                                            <p:txEl>
                                              <p:pRg st="4" end="4"/>
                                            </p:txEl>
                                          </p:spTgt>
                                        </p:tgtEl>
                                      </p:cBhvr>
                                      <p:from x="10000" y="10000"/>
                                      <p:to x="200000" y="450000"/>
                                    </p:animScale>
                                    <p:animScale>
                                      <p:cBhvr>
                                        <p:cTn id="81" dur="1230" accel="100000" fill="hold">
                                          <p:stCondLst>
                                            <p:cond delay="770"/>
                                          </p:stCondLst>
                                        </p:cTn>
                                        <p:tgtEl>
                                          <p:spTgt spid="4">
                                            <p:txEl>
                                              <p:pRg st="4" end="4"/>
                                            </p:txEl>
                                          </p:spTgt>
                                        </p:tgtEl>
                                      </p:cBhvr>
                                      <p:from x="200000" y="450000"/>
                                      <p:to x="100000" y="100000"/>
                                    </p:animScale>
                                    <p:set>
                                      <p:cBhvr>
                                        <p:cTn id="82" dur="770" fill="hold"/>
                                        <p:tgtEl>
                                          <p:spTgt spid="4">
                                            <p:txEl>
                                              <p:pRg st="4" end="4"/>
                                            </p:txEl>
                                          </p:spTgt>
                                        </p:tgtEl>
                                        <p:attrNameLst>
                                          <p:attrName>ppt_x</p:attrName>
                                        </p:attrNameLst>
                                      </p:cBhvr>
                                      <p:to>
                                        <p:strVal val="(0.5)"/>
                                      </p:to>
                                    </p:set>
                                    <p:anim from="(0.5)" to="(#ppt_x)" calcmode="lin" valueType="num">
                                      <p:cBhvr>
                                        <p:cTn id="83" dur="1230" accel="100000" fill="hold">
                                          <p:stCondLst>
                                            <p:cond delay="770"/>
                                          </p:stCondLst>
                                        </p:cTn>
                                        <p:tgtEl>
                                          <p:spTgt spid="4">
                                            <p:txEl>
                                              <p:pRg st="4" end="4"/>
                                            </p:txEl>
                                          </p:spTgt>
                                        </p:tgtEl>
                                        <p:attrNameLst>
                                          <p:attrName>ppt_x</p:attrName>
                                        </p:attrNameLst>
                                      </p:cBhvr>
                                    </p:anim>
                                    <p:set>
                                      <p:cBhvr>
                                        <p:cTn id="84" dur="770" fill="hold"/>
                                        <p:tgtEl>
                                          <p:spTgt spid="4">
                                            <p:txEl>
                                              <p:pRg st="4" end="4"/>
                                            </p:txEl>
                                          </p:spTgt>
                                        </p:tgtEl>
                                        <p:attrNameLst>
                                          <p:attrName>ppt_y</p:attrName>
                                        </p:attrNameLst>
                                      </p:cBhvr>
                                      <p:to>
                                        <p:strVal val="(#ppt_y+0.4)"/>
                                      </p:to>
                                    </p:set>
                                    <p:anim from="(#ppt_y+0.4)" to="(#ppt_y)" calcmode="lin" valueType="num">
                                      <p:cBhvr>
                                        <p:cTn id="85" dur="1230" accel="100000" fill="hold">
                                          <p:stCondLst>
                                            <p:cond delay="770"/>
                                          </p:stCondLst>
                                        </p:cTn>
                                        <p:tgtEl>
                                          <p:spTgt spid="4">
                                            <p:txEl>
                                              <p:pRg st="4" end="4"/>
                                            </p:txEl>
                                          </p:spTgt>
                                        </p:tgtEl>
                                        <p:attrNameLst>
                                          <p:attrName>ppt_y</p:attrName>
                                        </p:attrNameLst>
                                      </p:cBhvr>
                                    </p:anim>
                                  </p:childTnLst>
                                </p:cTn>
                              </p:par>
                              <p:par>
                                <p:cTn id="86" presetID="51" presetClass="entr" presetSubtype="0" fill="hold" nodeType="withEffect">
                                  <p:stCondLst>
                                    <p:cond delay="0"/>
                                  </p:stCondLst>
                                  <p:childTnLst>
                                    <p:set>
                                      <p:cBhvr>
                                        <p:cTn id="87" dur="1" fill="hold">
                                          <p:stCondLst>
                                            <p:cond delay="0"/>
                                          </p:stCondLst>
                                        </p:cTn>
                                        <p:tgtEl>
                                          <p:spTgt spid="4">
                                            <p:txEl>
                                              <p:pRg st="5" end="5"/>
                                            </p:txEl>
                                          </p:spTgt>
                                        </p:tgtEl>
                                        <p:attrNameLst>
                                          <p:attrName>style.visibility</p:attrName>
                                        </p:attrNameLst>
                                      </p:cBhvr>
                                      <p:to>
                                        <p:strVal val="visible"/>
                                      </p:to>
                                    </p:set>
                                    <p:animEffect transition="in" filter="fade">
                                      <p:cBhvr>
                                        <p:cTn id="88" dur="770" decel="100000"/>
                                        <p:tgtEl>
                                          <p:spTgt spid="4">
                                            <p:txEl>
                                              <p:pRg st="5" end="5"/>
                                            </p:txEl>
                                          </p:spTgt>
                                        </p:tgtEl>
                                      </p:cBhvr>
                                    </p:animEffect>
                                    <p:animScale>
                                      <p:cBhvr>
                                        <p:cTn id="89" dur="770" decel="100000"/>
                                        <p:tgtEl>
                                          <p:spTgt spid="4">
                                            <p:txEl>
                                              <p:pRg st="5" end="5"/>
                                            </p:txEl>
                                          </p:spTgt>
                                        </p:tgtEl>
                                      </p:cBhvr>
                                      <p:from x="10000" y="10000"/>
                                      <p:to x="200000" y="450000"/>
                                    </p:animScale>
                                    <p:animScale>
                                      <p:cBhvr>
                                        <p:cTn id="90" dur="1230" accel="100000" fill="hold">
                                          <p:stCondLst>
                                            <p:cond delay="770"/>
                                          </p:stCondLst>
                                        </p:cTn>
                                        <p:tgtEl>
                                          <p:spTgt spid="4">
                                            <p:txEl>
                                              <p:pRg st="5" end="5"/>
                                            </p:txEl>
                                          </p:spTgt>
                                        </p:tgtEl>
                                      </p:cBhvr>
                                      <p:from x="200000" y="450000"/>
                                      <p:to x="100000" y="100000"/>
                                    </p:animScale>
                                    <p:set>
                                      <p:cBhvr>
                                        <p:cTn id="91" dur="770" fill="hold"/>
                                        <p:tgtEl>
                                          <p:spTgt spid="4">
                                            <p:txEl>
                                              <p:pRg st="5" end="5"/>
                                            </p:txEl>
                                          </p:spTgt>
                                        </p:tgtEl>
                                        <p:attrNameLst>
                                          <p:attrName>ppt_x</p:attrName>
                                        </p:attrNameLst>
                                      </p:cBhvr>
                                      <p:to>
                                        <p:strVal val="(0.5)"/>
                                      </p:to>
                                    </p:set>
                                    <p:anim from="(0.5)" to="(#ppt_x)" calcmode="lin" valueType="num">
                                      <p:cBhvr>
                                        <p:cTn id="92" dur="1230" accel="100000" fill="hold">
                                          <p:stCondLst>
                                            <p:cond delay="770"/>
                                          </p:stCondLst>
                                        </p:cTn>
                                        <p:tgtEl>
                                          <p:spTgt spid="4">
                                            <p:txEl>
                                              <p:pRg st="5" end="5"/>
                                            </p:txEl>
                                          </p:spTgt>
                                        </p:tgtEl>
                                        <p:attrNameLst>
                                          <p:attrName>ppt_x</p:attrName>
                                        </p:attrNameLst>
                                      </p:cBhvr>
                                    </p:anim>
                                    <p:set>
                                      <p:cBhvr>
                                        <p:cTn id="93" dur="770" fill="hold"/>
                                        <p:tgtEl>
                                          <p:spTgt spid="4">
                                            <p:txEl>
                                              <p:pRg st="5" end="5"/>
                                            </p:txEl>
                                          </p:spTgt>
                                        </p:tgtEl>
                                        <p:attrNameLst>
                                          <p:attrName>ppt_y</p:attrName>
                                        </p:attrNameLst>
                                      </p:cBhvr>
                                      <p:to>
                                        <p:strVal val="(#ppt_y+0.4)"/>
                                      </p:to>
                                    </p:set>
                                    <p:anim from="(#ppt_y+0.4)" to="(#ppt_y)" calcmode="lin" valueType="num">
                                      <p:cBhvr>
                                        <p:cTn id="94" dur="1230" accel="100000" fill="hold">
                                          <p:stCondLst>
                                            <p:cond delay="770"/>
                                          </p:stCondLst>
                                        </p:cTn>
                                        <p:tgtEl>
                                          <p:spTgt spid="4">
                                            <p:txEl>
                                              <p:pRg st="5" end="5"/>
                                            </p:txEl>
                                          </p:spTgt>
                                        </p:tgtEl>
                                        <p:attrNameLst>
                                          <p:attrName>ppt_y</p:attrName>
                                        </p:attrNameLst>
                                      </p:cBhvr>
                                    </p:anim>
                                  </p:childTnLst>
                                </p:cTn>
                              </p:par>
                              <p:par>
                                <p:cTn id="95" presetID="51" presetClass="entr" presetSubtype="0" fill="hold" nodeType="withEffect">
                                  <p:stCondLst>
                                    <p:cond delay="0"/>
                                  </p:stCondLst>
                                  <p:childTnLst>
                                    <p:set>
                                      <p:cBhvr>
                                        <p:cTn id="96" dur="1" fill="hold">
                                          <p:stCondLst>
                                            <p:cond delay="0"/>
                                          </p:stCondLst>
                                        </p:cTn>
                                        <p:tgtEl>
                                          <p:spTgt spid="4">
                                            <p:txEl>
                                              <p:pRg st="6" end="6"/>
                                            </p:txEl>
                                          </p:spTgt>
                                        </p:tgtEl>
                                        <p:attrNameLst>
                                          <p:attrName>style.visibility</p:attrName>
                                        </p:attrNameLst>
                                      </p:cBhvr>
                                      <p:to>
                                        <p:strVal val="visible"/>
                                      </p:to>
                                    </p:set>
                                    <p:animEffect transition="in" filter="fade">
                                      <p:cBhvr>
                                        <p:cTn id="97" dur="770" decel="100000"/>
                                        <p:tgtEl>
                                          <p:spTgt spid="4">
                                            <p:txEl>
                                              <p:pRg st="6" end="6"/>
                                            </p:txEl>
                                          </p:spTgt>
                                        </p:tgtEl>
                                      </p:cBhvr>
                                    </p:animEffect>
                                    <p:animScale>
                                      <p:cBhvr>
                                        <p:cTn id="98" dur="770" decel="100000"/>
                                        <p:tgtEl>
                                          <p:spTgt spid="4">
                                            <p:txEl>
                                              <p:pRg st="6" end="6"/>
                                            </p:txEl>
                                          </p:spTgt>
                                        </p:tgtEl>
                                      </p:cBhvr>
                                      <p:from x="10000" y="10000"/>
                                      <p:to x="200000" y="450000"/>
                                    </p:animScale>
                                    <p:animScale>
                                      <p:cBhvr>
                                        <p:cTn id="99" dur="1230" accel="100000" fill="hold">
                                          <p:stCondLst>
                                            <p:cond delay="770"/>
                                          </p:stCondLst>
                                        </p:cTn>
                                        <p:tgtEl>
                                          <p:spTgt spid="4">
                                            <p:txEl>
                                              <p:pRg st="6" end="6"/>
                                            </p:txEl>
                                          </p:spTgt>
                                        </p:tgtEl>
                                      </p:cBhvr>
                                      <p:from x="200000" y="450000"/>
                                      <p:to x="100000" y="100000"/>
                                    </p:animScale>
                                    <p:set>
                                      <p:cBhvr>
                                        <p:cTn id="100" dur="770" fill="hold"/>
                                        <p:tgtEl>
                                          <p:spTgt spid="4">
                                            <p:txEl>
                                              <p:pRg st="6" end="6"/>
                                            </p:txEl>
                                          </p:spTgt>
                                        </p:tgtEl>
                                        <p:attrNameLst>
                                          <p:attrName>ppt_x</p:attrName>
                                        </p:attrNameLst>
                                      </p:cBhvr>
                                      <p:to>
                                        <p:strVal val="(0.5)"/>
                                      </p:to>
                                    </p:set>
                                    <p:anim from="(0.5)" to="(#ppt_x)" calcmode="lin" valueType="num">
                                      <p:cBhvr>
                                        <p:cTn id="101" dur="1230" accel="100000" fill="hold">
                                          <p:stCondLst>
                                            <p:cond delay="770"/>
                                          </p:stCondLst>
                                        </p:cTn>
                                        <p:tgtEl>
                                          <p:spTgt spid="4">
                                            <p:txEl>
                                              <p:pRg st="6" end="6"/>
                                            </p:txEl>
                                          </p:spTgt>
                                        </p:tgtEl>
                                        <p:attrNameLst>
                                          <p:attrName>ppt_x</p:attrName>
                                        </p:attrNameLst>
                                      </p:cBhvr>
                                    </p:anim>
                                    <p:set>
                                      <p:cBhvr>
                                        <p:cTn id="102" dur="770" fill="hold"/>
                                        <p:tgtEl>
                                          <p:spTgt spid="4">
                                            <p:txEl>
                                              <p:pRg st="6" end="6"/>
                                            </p:txEl>
                                          </p:spTgt>
                                        </p:tgtEl>
                                        <p:attrNameLst>
                                          <p:attrName>ppt_y</p:attrName>
                                        </p:attrNameLst>
                                      </p:cBhvr>
                                      <p:to>
                                        <p:strVal val="(#ppt_y+0.4)"/>
                                      </p:to>
                                    </p:set>
                                    <p:anim from="(#ppt_y+0.4)" to="(#ppt_y)" calcmode="lin" valueType="num">
                                      <p:cBhvr>
                                        <p:cTn id="103" dur="1230" accel="100000" fill="hold">
                                          <p:stCondLst>
                                            <p:cond delay="770"/>
                                          </p:stCondLst>
                                        </p:cTn>
                                        <p:tgtEl>
                                          <p:spTgt spid="4">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143000"/>
          </a:xfrm>
        </p:spPr>
        <p:txBody>
          <a:bodyPr/>
          <a:lstStyle/>
          <a:p>
            <a:r>
              <a:rPr lang="en-US" sz="4000">
                <a:solidFill>
                  <a:srgbClr val="FF0000"/>
                </a:solidFill>
                <a:effectLst>
                  <a:outerShdw blurRad="38100" dist="38100" dir="2700000" algn="tl">
                    <a:srgbClr val="C0C0C0"/>
                  </a:outerShdw>
                </a:effectLst>
                <a:latin typeface="Arial Black" pitchFamily="34" charset="0"/>
              </a:rPr>
              <a:t>Sherman’s Atlanta Campaign</a:t>
            </a:r>
            <a:endParaRPr lang="en-US" sz="4000">
              <a:solidFill>
                <a:srgbClr val="FF0000"/>
              </a:solidFill>
              <a:effectLst>
                <a:outerShdw blurRad="38100" dist="38100" dir="2700000" algn="tl">
                  <a:srgbClr val="C0C0C0"/>
                </a:outerShdw>
              </a:effectLst>
            </a:endParaRPr>
          </a:p>
        </p:txBody>
      </p:sp>
      <p:sp>
        <p:nvSpPr>
          <p:cNvPr id="21507" name="Rectangle 3"/>
          <p:cNvSpPr>
            <a:spLocks noGrp="1" noChangeArrowheads="1"/>
          </p:cNvSpPr>
          <p:nvPr>
            <p:ph type="body" idx="1"/>
          </p:nvPr>
        </p:nvSpPr>
        <p:spPr>
          <a:xfrm>
            <a:off x="457200" y="1143000"/>
            <a:ext cx="8458200" cy="5486400"/>
          </a:xfrm>
        </p:spPr>
        <p:txBody>
          <a:bodyPr/>
          <a:lstStyle/>
          <a:p>
            <a:pPr>
              <a:lnSpc>
                <a:spcPct val="80000"/>
              </a:lnSpc>
            </a:pPr>
            <a:r>
              <a:rPr lang="en-US" sz="2800">
                <a:latin typeface="Arial" charset="0"/>
              </a:rPr>
              <a:t>Late Spring/Early Summer 1864: William Tecumseh Sherman’s Union Army fought series of battles against Joseph E. Johnston’s Confederate Army in an attempt to capture/destroy the important Confederate rail and supply center of Atlanta</a:t>
            </a:r>
          </a:p>
          <a:p>
            <a:pPr>
              <a:lnSpc>
                <a:spcPct val="80000"/>
              </a:lnSpc>
            </a:pPr>
            <a:r>
              <a:rPr lang="en-US" sz="2800">
                <a:latin typeface="Arial" charset="0"/>
              </a:rPr>
              <a:t>Confederates continued to retreat further southward into Georgia</a:t>
            </a:r>
          </a:p>
          <a:p>
            <a:pPr>
              <a:lnSpc>
                <a:spcPct val="80000"/>
              </a:lnSpc>
            </a:pPr>
            <a:r>
              <a:rPr lang="en-US" sz="2800">
                <a:latin typeface="Arial" charset="0"/>
              </a:rPr>
              <a:t>June 27, 1864: Sherman attacked Johnston at Kennesaw Mountain; Sherman was unable to defeat the Confederate troops but continued toward Atlanta</a:t>
            </a:r>
          </a:p>
          <a:p>
            <a:pPr>
              <a:lnSpc>
                <a:spcPct val="80000"/>
              </a:lnSpc>
            </a:pPr>
            <a:r>
              <a:rPr lang="en-US" sz="2800">
                <a:latin typeface="Arial" charset="0"/>
              </a:rPr>
              <a:t>July 1864: Confederate General John Bell Hood replaced Johnston, battled Sherman, then concentrated defenses in Atlanta</a:t>
            </a:r>
          </a:p>
        </p:txBody>
      </p:sp>
    </p:spTree>
    <p:extLst>
      <p:ext uri="{BB962C8B-B14F-4D97-AF65-F5344CB8AC3E}">
        <p14:creationId xmlns:p14="http://schemas.microsoft.com/office/powerpoint/2010/main" val="46263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p:spPr>
        <p:txBody>
          <a:bodyPr/>
          <a:lstStyle/>
          <a:p>
            <a:r>
              <a:rPr lang="en-US" sz="4000">
                <a:effectLst>
                  <a:outerShdw blurRad="38100" dist="38100" dir="2700000" algn="tl">
                    <a:srgbClr val="C0C0C0"/>
                  </a:outerShdw>
                </a:effectLst>
                <a:latin typeface="Arial Black" pitchFamily="34" charset="0"/>
              </a:rPr>
              <a:t>The </a:t>
            </a:r>
            <a:r>
              <a:rPr lang="en-US" sz="4000">
                <a:solidFill>
                  <a:srgbClr val="FF0000"/>
                </a:solidFill>
                <a:effectLst>
                  <a:outerShdw blurRad="38100" dist="38100" dir="2700000" algn="tl">
                    <a:srgbClr val="C0C0C0"/>
                  </a:outerShdw>
                </a:effectLst>
                <a:latin typeface="Arial Black" pitchFamily="34" charset="0"/>
              </a:rPr>
              <a:t>Battle of Atlanta</a:t>
            </a:r>
            <a:endParaRPr lang="en-US" sz="4000">
              <a:solidFill>
                <a:srgbClr val="FF0000"/>
              </a:solidFill>
            </a:endParaRPr>
          </a:p>
        </p:txBody>
      </p:sp>
      <p:sp>
        <p:nvSpPr>
          <p:cNvPr id="22531" name="Rectangle 3"/>
          <p:cNvSpPr>
            <a:spLocks noGrp="1" noChangeArrowheads="1"/>
          </p:cNvSpPr>
          <p:nvPr>
            <p:ph type="body" idx="1"/>
          </p:nvPr>
        </p:nvSpPr>
        <p:spPr>
          <a:xfrm>
            <a:off x="457200" y="1143000"/>
            <a:ext cx="8305800" cy="5486400"/>
          </a:xfrm>
        </p:spPr>
        <p:txBody>
          <a:bodyPr/>
          <a:lstStyle/>
          <a:p>
            <a:r>
              <a:rPr lang="en-US" sz="2900">
                <a:latin typeface="Arial" charset="0"/>
              </a:rPr>
              <a:t>Sherman surrounded the city and laid siege</a:t>
            </a:r>
          </a:p>
          <a:p>
            <a:r>
              <a:rPr lang="en-US" sz="2900">
                <a:latin typeface="Arial" charset="0"/>
              </a:rPr>
              <a:t>Hood wanted to lure Sherman into the city to fight, but that didn’t work</a:t>
            </a:r>
          </a:p>
          <a:p>
            <a:r>
              <a:rPr lang="en-US" sz="2900">
                <a:latin typeface="Arial" charset="0"/>
              </a:rPr>
              <a:t>Fighting continued during July and August 1864</a:t>
            </a:r>
          </a:p>
          <a:p>
            <a:r>
              <a:rPr lang="en-US" sz="2900">
                <a:latin typeface="Arial" charset="0"/>
              </a:rPr>
              <a:t>Hood and Atlanta’s citizens finally evacuated the city on September 1, 1864</a:t>
            </a:r>
          </a:p>
          <a:p>
            <a:r>
              <a:rPr lang="en-US" sz="2900">
                <a:latin typeface="Arial" charset="0"/>
              </a:rPr>
              <a:t>Sherman burns the city in mid-November then begins his march toward Savannah and the sea.  The Army then burned all but about 400 of Atlanta’s buildings (approximately 90% of Atlanta was burned/destroyed)</a:t>
            </a:r>
            <a:endParaRPr lang="en-US" sz="2900"/>
          </a:p>
        </p:txBody>
      </p:sp>
    </p:spTree>
    <p:extLst>
      <p:ext uri="{BB962C8B-B14F-4D97-AF65-F5344CB8AC3E}">
        <p14:creationId xmlns:p14="http://schemas.microsoft.com/office/powerpoint/2010/main" val="34920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 fill="hold"/>
                                        <p:tgtEl>
                                          <p:spTgt spid="2253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143000"/>
          </a:xfrm>
        </p:spPr>
        <p:txBody>
          <a:bodyPr/>
          <a:lstStyle/>
          <a:p>
            <a:r>
              <a:rPr lang="en-US" sz="4000">
                <a:solidFill>
                  <a:srgbClr val="FF0000"/>
                </a:solidFill>
                <a:effectLst>
                  <a:outerShdw blurRad="38100" dist="38100" dir="2700000" algn="tl">
                    <a:srgbClr val="C0C0C0"/>
                  </a:outerShdw>
                </a:effectLst>
                <a:latin typeface="Arial Black" pitchFamily="34" charset="0"/>
              </a:rPr>
              <a:t>Sherman’s March to the Sea</a:t>
            </a:r>
          </a:p>
        </p:txBody>
      </p:sp>
      <p:sp>
        <p:nvSpPr>
          <p:cNvPr id="23555" name="Rectangle 3"/>
          <p:cNvSpPr>
            <a:spLocks noGrp="1" noChangeArrowheads="1"/>
          </p:cNvSpPr>
          <p:nvPr>
            <p:ph type="body" idx="1"/>
          </p:nvPr>
        </p:nvSpPr>
        <p:spPr>
          <a:xfrm>
            <a:off x="457200" y="1143000"/>
            <a:ext cx="8305800" cy="5334000"/>
          </a:xfrm>
        </p:spPr>
        <p:txBody>
          <a:bodyPr/>
          <a:lstStyle/>
          <a:p>
            <a:pPr>
              <a:lnSpc>
                <a:spcPct val="90000"/>
              </a:lnSpc>
            </a:pPr>
            <a:r>
              <a:rPr lang="en-US" sz="3000">
                <a:latin typeface="Arial" charset="0"/>
              </a:rPr>
              <a:t>Part of the Lay Waste Strategy - Sherman’s Union army destroys everything in its path, 300 miles from Atlanta to Savannah</a:t>
            </a:r>
          </a:p>
          <a:p>
            <a:pPr>
              <a:lnSpc>
                <a:spcPct val="90000"/>
              </a:lnSpc>
            </a:pPr>
            <a:r>
              <a:rPr lang="en-US" sz="3000">
                <a:latin typeface="Arial" charset="0"/>
              </a:rPr>
              <a:t>A sixty mile-wide area is burned, destroyed, and ruined during a two-month period</a:t>
            </a:r>
          </a:p>
          <a:p>
            <a:pPr>
              <a:lnSpc>
                <a:spcPct val="90000"/>
              </a:lnSpc>
            </a:pPr>
            <a:r>
              <a:rPr lang="en-US" sz="3000">
                <a:latin typeface="Arial" charset="0"/>
              </a:rPr>
              <a:t>Estimated losses exceeded $100 million </a:t>
            </a:r>
          </a:p>
          <a:p>
            <a:pPr>
              <a:lnSpc>
                <a:spcPct val="90000"/>
              </a:lnSpc>
            </a:pPr>
            <a:r>
              <a:rPr lang="en-US" sz="3000">
                <a:latin typeface="Arial" charset="0"/>
              </a:rPr>
              <a:t>Captured, but did not burn, Savannah in December 1864</a:t>
            </a:r>
          </a:p>
          <a:p>
            <a:pPr>
              <a:lnSpc>
                <a:spcPct val="90000"/>
              </a:lnSpc>
            </a:pPr>
            <a:r>
              <a:rPr lang="en-US" sz="3000">
                <a:latin typeface="Arial" charset="0"/>
              </a:rPr>
              <a:t>Union troops loaded and shipped $28 million worth of cotton, stored in Savannah, to the North</a:t>
            </a:r>
            <a:r>
              <a:rPr lang="en-US" sz="2800">
                <a:latin typeface="Arial" charset="0"/>
              </a:rPr>
              <a:t> </a:t>
            </a:r>
          </a:p>
        </p:txBody>
      </p:sp>
    </p:spTree>
    <p:extLst>
      <p:ext uri="{BB962C8B-B14F-4D97-AF65-F5344CB8AC3E}">
        <p14:creationId xmlns:p14="http://schemas.microsoft.com/office/powerpoint/2010/main" val="168072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143000"/>
          </a:xfrm>
        </p:spPr>
        <p:txBody>
          <a:bodyPr/>
          <a:lstStyle/>
          <a:p>
            <a:r>
              <a:rPr lang="en-US" sz="4000">
                <a:effectLst>
                  <a:outerShdw blurRad="38100" dist="38100" dir="2700000" algn="tl">
                    <a:srgbClr val="C0C0C0"/>
                  </a:outerShdw>
                </a:effectLst>
                <a:latin typeface="Arial Black" pitchFamily="34" charset="0"/>
              </a:rPr>
              <a:t>The Civil War Ends</a:t>
            </a:r>
          </a:p>
        </p:txBody>
      </p:sp>
      <p:sp>
        <p:nvSpPr>
          <p:cNvPr id="25603" name="Rectangle 3"/>
          <p:cNvSpPr>
            <a:spLocks noGrp="1" noChangeArrowheads="1"/>
          </p:cNvSpPr>
          <p:nvPr>
            <p:ph type="body" idx="1"/>
          </p:nvPr>
        </p:nvSpPr>
        <p:spPr>
          <a:xfrm>
            <a:off x="457200" y="1143000"/>
            <a:ext cx="8382000" cy="5334000"/>
          </a:xfrm>
        </p:spPr>
        <p:txBody>
          <a:bodyPr/>
          <a:lstStyle/>
          <a:p>
            <a:r>
              <a:rPr lang="en-US" sz="3000">
                <a:latin typeface="Arial" charset="0"/>
              </a:rPr>
              <a:t>January 13, 1865: Fort Fisher in North Carolina captured;the last Confederate blockade-running port</a:t>
            </a:r>
          </a:p>
          <a:p>
            <a:r>
              <a:rPr lang="en-US" sz="3000">
                <a:latin typeface="Arial" charset="0"/>
              </a:rPr>
              <a:t>General Robert E. Lee’s Army of Virginia cannot defeat Union General Ulysses S. Grant at Petersburg; he surrenders his army at Appomattox Courthouse on April 9, 1865</a:t>
            </a:r>
          </a:p>
          <a:p>
            <a:r>
              <a:rPr lang="en-US" sz="3000">
                <a:latin typeface="Arial" charset="0"/>
              </a:rPr>
              <a:t>Confederate President Jefferson Davis and Vice President Alexander Stephens (from GA) flee and are eventually captured</a:t>
            </a:r>
          </a:p>
        </p:txBody>
      </p:sp>
    </p:spTree>
    <p:extLst>
      <p:ext uri="{BB962C8B-B14F-4D97-AF65-F5344CB8AC3E}">
        <p14:creationId xmlns:p14="http://schemas.microsoft.com/office/powerpoint/2010/main" val="314455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r>
              <a:rPr lang="en-US">
                <a:effectLst>
                  <a:outerShdw blurRad="38100" dist="38100" dir="2700000" algn="tl">
                    <a:srgbClr val="C0C0C0"/>
                  </a:outerShdw>
                </a:effectLst>
                <a:latin typeface="Arial Black" pitchFamily="34" charset="0"/>
              </a:rPr>
              <a:t>Civil War Prisons</a:t>
            </a:r>
          </a:p>
        </p:txBody>
      </p:sp>
      <p:sp>
        <p:nvSpPr>
          <p:cNvPr id="26627" name="Rectangle 3"/>
          <p:cNvSpPr>
            <a:spLocks noGrp="1" noChangeArrowheads="1"/>
          </p:cNvSpPr>
          <p:nvPr>
            <p:ph type="body" sz="half" idx="1"/>
          </p:nvPr>
        </p:nvSpPr>
        <p:spPr>
          <a:xfrm>
            <a:off x="228600" y="990600"/>
            <a:ext cx="4724400" cy="5715000"/>
          </a:xfrm>
        </p:spPr>
        <p:txBody>
          <a:bodyPr/>
          <a:lstStyle/>
          <a:p>
            <a:pPr>
              <a:lnSpc>
                <a:spcPct val="90000"/>
              </a:lnSpc>
            </a:pPr>
            <a:r>
              <a:rPr lang="en-US" sz="2300">
                <a:latin typeface="Arial" charset="0"/>
              </a:rPr>
              <a:t>Both North and South had prisons for captured soldiers; thousands of men on both sides died in these prisons</a:t>
            </a:r>
          </a:p>
          <a:p>
            <a:pPr>
              <a:lnSpc>
                <a:spcPct val="90000"/>
              </a:lnSpc>
            </a:pPr>
            <a:r>
              <a:rPr lang="en-US" sz="2300">
                <a:solidFill>
                  <a:srgbClr val="FF0000"/>
                </a:solidFill>
                <a:latin typeface="Arial" charset="0"/>
              </a:rPr>
              <a:t>Andersonville</a:t>
            </a:r>
            <a:r>
              <a:rPr lang="en-US" sz="2300">
                <a:latin typeface="Arial" charset="0"/>
              </a:rPr>
              <a:t> Prison, in southwest Georgia, was overcrowded, and offered poor food, contaminated water, and poor sanitation; 13,700 Union soldiers are buried there</a:t>
            </a:r>
          </a:p>
          <a:p>
            <a:pPr>
              <a:lnSpc>
                <a:spcPct val="90000"/>
              </a:lnSpc>
            </a:pPr>
            <a:r>
              <a:rPr lang="en-US" sz="2300">
                <a:latin typeface="Arial" charset="0"/>
              </a:rPr>
              <a:t>Captain Henry Wirtz, </a:t>
            </a:r>
            <a:r>
              <a:rPr lang="en-US" sz="2300">
                <a:solidFill>
                  <a:srgbClr val="FF0000"/>
                </a:solidFill>
                <a:latin typeface="Arial" charset="0"/>
              </a:rPr>
              <a:t>Andersonville</a:t>
            </a:r>
            <a:r>
              <a:rPr lang="en-US" sz="2300">
                <a:latin typeface="Arial" charset="0"/>
              </a:rPr>
              <a:t> Prison commander, was later hanged for “excessive cruelty”</a:t>
            </a:r>
          </a:p>
          <a:p>
            <a:pPr>
              <a:lnSpc>
                <a:spcPct val="90000"/>
              </a:lnSpc>
            </a:pPr>
            <a:r>
              <a:rPr lang="en-US" sz="2300">
                <a:solidFill>
                  <a:srgbClr val="FF0000"/>
                </a:solidFill>
                <a:latin typeface="Arial" charset="0"/>
              </a:rPr>
              <a:t>Andersonville</a:t>
            </a:r>
            <a:r>
              <a:rPr lang="en-US" sz="2300">
                <a:latin typeface="Arial" charset="0"/>
              </a:rPr>
              <a:t> is now home to the National Prisoner of War Museum </a:t>
            </a:r>
            <a:endParaRPr lang="en-US" sz="2300"/>
          </a:p>
        </p:txBody>
      </p:sp>
      <p:pic>
        <p:nvPicPr>
          <p:cNvPr id="26648" name="Picture 24" descr="andersonvillebirdseyeransom_1"/>
          <p:cNvPicPr>
            <a:picLocks noChangeAspect="1" noChangeArrowheads="1"/>
          </p:cNvPicPr>
          <p:nvPr/>
        </p:nvPicPr>
        <p:blipFill>
          <a:blip r:embed="rId2" cstate="print"/>
          <a:srcRect/>
          <a:stretch>
            <a:fillRect/>
          </a:stretch>
        </p:blipFill>
        <p:spPr bwMode="auto">
          <a:xfrm>
            <a:off x="4953000" y="1066800"/>
            <a:ext cx="4038600" cy="3251200"/>
          </a:xfrm>
          <a:prstGeom prst="rect">
            <a:avLst/>
          </a:prstGeom>
          <a:noFill/>
        </p:spPr>
      </p:pic>
      <p:pic>
        <p:nvPicPr>
          <p:cNvPr id="26653" name="Picture 29" descr="File:Sumter County Georgia Incorporated and Unincorporated areas Andersonville Highlighted.svg">
            <a:hlinkClick r:id="rId3"/>
          </p:cNvPr>
          <p:cNvPicPr>
            <a:picLocks noChangeAspect="1" noChangeArrowheads="1"/>
          </p:cNvPicPr>
          <p:nvPr/>
        </p:nvPicPr>
        <p:blipFill>
          <a:blip r:embed="rId4" cstate="print"/>
          <a:srcRect/>
          <a:stretch>
            <a:fillRect/>
          </a:stretch>
        </p:blipFill>
        <p:spPr bwMode="auto">
          <a:xfrm>
            <a:off x="5181600" y="4419600"/>
            <a:ext cx="3505200" cy="2270125"/>
          </a:xfrm>
          <a:prstGeom prst="rect">
            <a:avLst/>
          </a:prstGeom>
          <a:noFill/>
        </p:spPr>
      </p:pic>
    </p:spTree>
    <p:extLst>
      <p:ext uri="{BB962C8B-B14F-4D97-AF65-F5344CB8AC3E}">
        <p14:creationId xmlns:p14="http://schemas.microsoft.com/office/powerpoint/2010/main" val="98770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Andersonville</a:t>
            </a:r>
            <a:endParaRPr lang="en-US" dirty="0"/>
          </a:p>
        </p:txBody>
      </p:sp>
      <p:sp>
        <p:nvSpPr>
          <p:cNvPr id="3" name="Content Placeholder 2"/>
          <p:cNvSpPr>
            <a:spLocks noGrp="1"/>
          </p:cNvSpPr>
          <p:nvPr>
            <p:ph sz="half" idx="1"/>
          </p:nvPr>
        </p:nvSpPr>
        <p:spPr/>
        <p:txBody>
          <a:bodyPr>
            <a:normAutofit lnSpcReduction="10000"/>
          </a:bodyPr>
          <a:lstStyle/>
          <a:p>
            <a:r>
              <a:rPr lang="en-US" sz="1800" dirty="0" smtClean="0"/>
              <a:t>What was Andersonville?</a:t>
            </a:r>
          </a:p>
          <a:p>
            <a:endParaRPr lang="en-US" sz="1800" dirty="0" smtClean="0"/>
          </a:p>
          <a:p>
            <a:r>
              <a:rPr lang="en-US" sz="1800" dirty="0" smtClean="0"/>
              <a:t>What was the purpose of this prison?</a:t>
            </a:r>
          </a:p>
          <a:p>
            <a:endParaRPr lang="en-US" sz="1800" dirty="0" smtClean="0"/>
          </a:p>
          <a:p>
            <a:endParaRPr lang="en-US" sz="1800" dirty="0"/>
          </a:p>
        </p:txBody>
      </p:sp>
      <p:sp>
        <p:nvSpPr>
          <p:cNvPr id="4" name="Content Placeholder 3"/>
          <p:cNvSpPr>
            <a:spLocks noGrp="1"/>
          </p:cNvSpPr>
          <p:nvPr>
            <p:ph sz="half" idx="2"/>
          </p:nvPr>
        </p:nvSpPr>
        <p:spPr/>
        <p:txBody>
          <a:bodyPr>
            <a:normAutofit lnSpcReduction="10000"/>
          </a:bodyPr>
          <a:lstStyle/>
          <a:p>
            <a:r>
              <a:rPr lang="en-US" sz="1800" dirty="0" smtClean="0"/>
              <a:t>Andersonville was a Confederate prison.</a:t>
            </a:r>
          </a:p>
          <a:p>
            <a:endParaRPr lang="en-US" sz="1800" dirty="0" smtClean="0"/>
          </a:p>
          <a:p>
            <a:r>
              <a:rPr lang="en-US" sz="1800" dirty="0" smtClean="0"/>
              <a:t>When Union soldiers were captured, they were sent to prisons as POWs.</a:t>
            </a:r>
          </a:p>
          <a:p>
            <a:endParaRPr lang="en-US" sz="1800" dirty="0" smtClean="0"/>
          </a:p>
          <a:p>
            <a:r>
              <a:rPr lang="en-US" sz="1800" dirty="0" smtClean="0"/>
              <a:t>The prisons were very dirty and unsanitary.</a:t>
            </a:r>
          </a:p>
          <a:p>
            <a:endParaRPr lang="en-US" sz="1800" dirty="0" smtClean="0"/>
          </a:p>
          <a:p>
            <a:r>
              <a:rPr lang="en-US" sz="1800" dirty="0" smtClean="0"/>
              <a:t>Lack of clean water, food, and medical supplies led to untold numbers of death while imprisoned. </a:t>
            </a:r>
          </a:p>
          <a:p>
            <a:r>
              <a:rPr lang="en-US" sz="1800" dirty="0" smtClean="0"/>
              <a:t>Andersonville operated for 13 months. Almost 13,000 Union soldiers died in Andersonville prison</a:t>
            </a:r>
            <a:endParaRPr lang="en-US" sz="1800" dirty="0"/>
          </a:p>
        </p:txBody>
      </p:sp>
      <p:pic>
        <p:nvPicPr>
          <p:cNvPr id="5" name="Picture 4" descr="Andersonville Prisoner.jpg"/>
          <p:cNvPicPr>
            <a:picLocks noChangeAspect="1"/>
          </p:cNvPicPr>
          <p:nvPr/>
        </p:nvPicPr>
        <p:blipFill>
          <a:blip r:embed="rId3" cstate="print"/>
          <a:stretch>
            <a:fillRect/>
          </a:stretch>
        </p:blipFill>
        <p:spPr>
          <a:xfrm>
            <a:off x="1295400" y="2667000"/>
            <a:ext cx="2209800" cy="3481361"/>
          </a:xfrm>
          <a:prstGeom prst="rect">
            <a:avLst/>
          </a:prstGeom>
        </p:spPr>
      </p:pic>
      <p:sp>
        <p:nvSpPr>
          <p:cNvPr id="6" name="5-Point Star 5"/>
          <p:cNvSpPr/>
          <p:nvPr/>
        </p:nvSpPr>
        <p:spPr>
          <a:xfrm>
            <a:off x="2209800" y="4267200"/>
            <a:ext cx="457200" cy="304800"/>
          </a:xfrm>
          <a:prstGeom prst="star5">
            <a:avLst>
              <a:gd name="adj" fmla="val 23475"/>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sndAc>
      <p:stSnd>
        <p:snd r:embed="rId2"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box(in)">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iterate type="lt">
                                    <p:tmPct val="5000"/>
                                  </p:iterate>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4">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barn(inHorizontal)">
                                      <p:cBhvr>
                                        <p:cTn id="36" dur="500"/>
                                        <p:tgtEl>
                                          <p:spTgt spid="4">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wipe(down)">
                                      <p:cBhvr>
                                        <p:cTn id="41" dur="580">
                                          <p:stCondLst>
                                            <p:cond delay="0"/>
                                          </p:stCondLst>
                                        </p:cTn>
                                        <p:tgtEl>
                                          <p:spTgt spid="4">
                                            <p:txEl>
                                              <p:pRg st="6" end="6"/>
                                            </p:txEl>
                                          </p:spTgt>
                                        </p:tgtEl>
                                      </p:cBhvr>
                                    </p:animEffect>
                                    <p:anim calcmode="lin" valueType="num">
                                      <p:cBhvr>
                                        <p:cTn id="42" dur="1822" tmFilter="0,0; 0.14,0.36; 0.43,0.73; 0.71,0.91; 1.0,1.0">
                                          <p:stCondLst>
                                            <p:cond delay="0"/>
                                          </p:stCondLst>
                                        </p:cTn>
                                        <p:tgtEl>
                                          <p:spTgt spid="4">
                                            <p:txEl>
                                              <p:pRg st="6" end="6"/>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txEl>
                                              <p:pRg st="6" end="6"/>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txEl>
                                              <p:pRg st="6" end="6"/>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txEl>
                                              <p:pRg st="6" end="6"/>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txEl>
                                              <p:pRg st="6" end="6"/>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txEl>
                                              <p:pRg st="6" end="6"/>
                                            </p:txEl>
                                          </p:spTgt>
                                        </p:tgtEl>
                                      </p:cBhvr>
                                      <p:to x="100000" y="60000"/>
                                    </p:animScale>
                                    <p:animScale>
                                      <p:cBhvr>
                                        <p:cTn id="48" dur="166" decel="50000">
                                          <p:stCondLst>
                                            <p:cond delay="676"/>
                                          </p:stCondLst>
                                        </p:cTn>
                                        <p:tgtEl>
                                          <p:spTgt spid="4">
                                            <p:txEl>
                                              <p:pRg st="6" end="6"/>
                                            </p:txEl>
                                          </p:spTgt>
                                        </p:tgtEl>
                                      </p:cBhvr>
                                      <p:to x="100000" y="100000"/>
                                    </p:animScale>
                                    <p:animScale>
                                      <p:cBhvr>
                                        <p:cTn id="49" dur="26">
                                          <p:stCondLst>
                                            <p:cond delay="1312"/>
                                          </p:stCondLst>
                                        </p:cTn>
                                        <p:tgtEl>
                                          <p:spTgt spid="4">
                                            <p:txEl>
                                              <p:pRg st="6" end="6"/>
                                            </p:txEl>
                                          </p:spTgt>
                                        </p:tgtEl>
                                      </p:cBhvr>
                                      <p:to x="100000" y="80000"/>
                                    </p:animScale>
                                    <p:animScale>
                                      <p:cBhvr>
                                        <p:cTn id="50" dur="166" decel="50000">
                                          <p:stCondLst>
                                            <p:cond delay="1338"/>
                                          </p:stCondLst>
                                        </p:cTn>
                                        <p:tgtEl>
                                          <p:spTgt spid="4">
                                            <p:txEl>
                                              <p:pRg st="6" end="6"/>
                                            </p:txEl>
                                          </p:spTgt>
                                        </p:tgtEl>
                                      </p:cBhvr>
                                      <p:to x="100000" y="100000"/>
                                    </p:animScale>
                                    <p:animScale>
                                      <p:cBhvr>
                                        <p:cTn id="51" dur="26">
                                          <p:stCondLst>
                                            <p:cond delay="1642"/>
                                          </p:stCondLst>
                                        </p:cTn>
                                        <p:tgtEl>
                                          <p:spTgt spid="4">
                                            <p:txEl>
                                              <p:pRg st="6" end="6"/>
                                            </p:txEl>
                                          </p:spTgt>
                                        </p:tgtEl>
                                      </p:cBhvr>
                                      <p:to x="100000" y="90000"/>
                                    </p:animScale>
                                    <p:animScale>
                                      <p:cBhvr>
                                        <p:cTn id="52" dur="166" decel="50000">
                                          <p:stCondLst>
                                            <p:cond delay="1668"/>
                                          </p:stCondLst>
                                        </p:cTn>
                                        <p:tgtEl>
                                          <p:spTgt spid="4">
                                            <p:txEl>
                                              <p:pRg st="6" end="6"/>
                                            </p:txEl>
                                          </p:spTgt>
                                        </p:tgtEl>
                                      </p:cBhvr>
                                      <p:to x="100000" y="100000"/>
                                    </p:animScale>
                                    <p:animScale>
                                      <p:cBhvr>
                                        <p:cTn id="53" dur="26">
                                          <p:stCondLst>
                                            <p:cond delay="1808"/>
                                          </p:stCondLst>
                                        </p:cTn>
                                        <p:tgtEl>
                                          <p:spTgt spid="4">
                                            <p:txEl>
                                              <p:pRg st="6" end="6"/>
                                            </p:txEl>
                                          </p:spTgt>
                                        </p:tgtEl>
                                      </p:cBhvr>
                                      <p:to x="100000" y="95000"/>
                                    </p:animScale>
                                    <p:animScale>
                                      <p:cBhvr>
                                        <p:cTn id="54" dur="166" decel="50000">
                                          <p:stCondLst>
                                            <p:cond delay="1834"/>
                                          </p:stCondLst>
                                        </p:cTn>
                                        <p:tgtEl>
                                          <p:spTgt spid="4">
                                            <p:txEl>
                                              <p:pRg st="6" end="6"/>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iterate type="lt">
                                    <p:tmPct val="5000"/>
                                  </p:iterate>
                                  <p:childTnLst>
                                    <p:set>
                                      <p:cBhvr>
                                        <p:cTn id="58" dur="1" fill="hold">
                                          <p:stCondLst>
                                            <p:cond delay="0"/>
                                          </p:stCondLst>
                                        </p:cTn>
                                        <p:tgtEl>
                                          <p:spTgt spid="5"/>
                                        </p:tgtEl>
                                        <p:attrNameLst>
                                          <p:attrName>style.visibility</p:attrName>
                                        </p:attrNameLst>
                                      </p:cBhvr>
                                      <p:to>
                                        <p:strVal val="visible"/>
                                      </p:to>
                                    </p:set>
                                    <p:anim calcmode="lin" valueType="num">
                                      <p:cBhvr>
                                        <p:cTn id="59" dur="1000" fill="hold"/>
                                        <p:tgtEl>
                                          <p:spTgt spid="5"/>
                                        </p:tgtEl>
                                        <p:attrNameLst>
                                          <p:attrName>ppt_w</p:attrName>
                                        </p:attrNameLst>
                                      </p:cBhvr>
                                      <p:tavLst>
                                        <p:tav tm="0">
                                          <p:val>
                                            <p:fltVal val="0"/>
                                          </p:val>
                                        </p:tav>
                                        <p:tav tm="100000">
                                          <p:val>
                                            <p:strVal val="#ppt_w"/>
                                          </p:val>
                                        </p:tav>
                                      </p:tavLst>
                                    </p:anim>
                                    <p:anim calcmode="lin" valueType="num">
                                      <p:cBhvr>
                                        <p:cTn id="60" dur="1000" fill="hold"/>
                                        <p:tgtEl>
                                          <p:spTgt spid="5"/>
                                        </p:tgtEl>
                                        <p:attrNameLst>
                                          <p:attrName>ppt_h</p:attrName>
                                        </p:attrNameLst>
                                      </p:cBhvr>
                                      <p:tavLst>
                                        <p:tav tm="0">
                                          <p:val>
                                            <p:fltVal val="0"/>
                                          </p:val>
                                        </p:tav>
                                        <p:tav tm="100000">
                                          <p:val>
                                            <p:strVal val="#ppt_h"/>
                                          </p:val>
                                        </p:tav>
                                      </p:tavLst>
                                    </p:anim>
                                    <p:anim calcmode="lin" valueType="num">
                                      <p:cBhvr>
                                        <p:cTn id="61" dur="1000" fill="hold"/>
                                        <p:tgtEl>
                                          <p:spTgt spid="5"/>
                                        </p:tgtEl>
                                        <p:attrNameLst>
                                          <p:attrName>style.rotation</p:attrName>
                                        </p:attrNameLst>
                                      </p:cBhvr>
                                      <p:tavLst>
                                        <p:tav tm="0">
                                          <p:val>
                                            <p:fltVal val="90"/>
                                          </p:val>
                                        </p:tav>
                                        <p:tav tm="100000">
                                          <p:val>
                                            <p:fltVal val="0"/>
                                          </p:val>
                                        </p:tav>
                                      </p:tavLst>
                                    </p:anim>
                                    <p:animEffect transition="in" filter="fade">
                                      <p:cBhvr>
                                        <p:cTn id="62" dur="10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Effect transition="in" filter="circle(in)">
                                      <p:cBhvr>
                                        <p:cTn id="67"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0"/>
            <a:ext cx="7772400" cy="1143000"/>
          </a:xfrm>
        </p:spPr>
        <p:txBody>
          <a:bodyPr/>
          <a:lstStyle/>
          <a:p>
            <a:r>
              <a:rPr lang="en-US">
                <a:solidFill>
                  <a:schemeClr val="tx1"/>
                </a:solidFill>
                <a:effectLst>
                  <a:outerShdw blurRad="38100" dist="38100" dir="2700000" algn="tl">
                    <a:srgbClr val="C0C0C0"/>
                  </a:outerShdw>
                </a:effectLst>
                <a:latin typeface="Arial Black" pitchFamily="34" charset="0"/>
              </a:rPr>
              <a:t>The Aftermath</a:t>
            </a:r>
            <a:endParaRPr lang="en-US">
              <a:solidFill>
                <a:schemeClr val="tx1"/>
              </a:solidFill>
              <a:effectLst>
                <a:outerShdw blurRad="38100" dist="38100" dir="2700000" algn="tl">
                  <a:srgbClr val="C0C0C0"/>
                </a:outerShdw>
              </a:effectLst>
            </a:endParaRPr>
          </a:p>
        </p:txBody>
      </p:sp>
      <p:sp>
        <p:nvSpPr>
          <p:cNvPr id="43011" name="Rectangle 3"/>
          <p:cNvSpPr>
            <a:spLocks noGrp="1" noChangeArrowheads="1"/>
          </p:cNvSpPr>
          <p:nvPr>
            <p:ph type="body" idx="1"/>
          </p:nvPr>
        </p:nvSpPr>
        <p:spPr>
          <a:xfrm>
            <a:off x="609600" y="1143000"/>
            <a:ext cx="7772400" cy="5410200"/>
          </a:xfrm>
        </p:spPr>
        <p:txBody>
          <a:bodyPr/>
          <a:lstStyle/>
          <a:p>
            <a:r>
              <a:rPr lang="en-US">
                <a:latin typeface="Arial" charset="0"/>
                <a:cs typeface="Arial" charset="0"/>
              </a:rPr>
              <a:t>620,000 people died during the war; about two-thirds died from diseases, wounds, or military prison hardships</a:t>
            </a:r>
          </a:p>
          <a:p>
            <a:r>
              <a:rPr lang="en-US">
                <a:latin typeface="Arial" charset="0"/>
                <a:cs typeface="Arial" charset="0"/>
              </a:rPr>
              <a:t>In order to reenter the United States the South would have to endure political, emotional, and physical reconstruction</a:t>
            </a:r>
          </a:p>
          <a:p>
            <a:r>
              <a:rPr lang="en-US">
                <a:latin typeface="Arial" charset="0"/>
                <a:cs typeface="Arial" charset="0"/>
              </a:rPr>
              <a:t>Healing of emotional wounds took far longer than the war itself</a:t>
            </a:r>
          </a:p>
          <a:p>
            <a:r>
              <a:rPr lang="en-US">
                <a:latin typeface="Arial" charset="0"/>
                <a:cs typeface="Arial" charset="0"/>
              </a:rPr>
              <a:t>The North or the South would never be the same again </a:t>
            </a:r>
          </a:p>
        </p:txBody>
      </p:sp>
    </p:spTree>
    <p:extLst>
      <p:ext uri="{BB962C8B-B14F-4D97-AF65-F5344CB8AC3E}">
        <p14:creationId xmlns:p14="http://schemas.microsoft.com/office/powerpoint/2010/main" val="6350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Alexander Stephens</a:t>
            </a:r>
            <a:br>
              <a:rPr lang="en-US" dirty="0"/>
            </a:br>
            <a:endParaRPr lang="en-US" dirty="0"/>
          </a:p>
        </p:txBody>
      </p:sp>
      <p:sp>
        <p:nvSpPr>
          <p:cNvPr id="8" name="Content Placeholder 7"/>
          <p:cNvSpPr>
            <a:spLocks noGrp="1"/>
          </p:cNvSpPr>
          <p:nvPr>
            <p:ph sz="half" idx="1"/>
          </p:nvPr>
        </p:nvSpPr>
        <p:spPr/>
        <p:txBody>
          <a:bodyPr>
            <a:normAutofit/>
          </a:bodyPr>
          <a:lstStyle/>
          <a:p>
            <a:r>
              <a:rPr lang="en-US" sz="1600" dirty="0"/>
              <a:t>Elected to the General Assembly in 1836</a:t>
            </a:r>
          </a:p>
          <a:p>
            <a:r>
              <a:rPr lang="en-US" sz="1600" dirty="0"/>
              <a:t>Spoke out against Georgia seceding from the Union.</a:t>
            </a:r>
          </a:p>
          <a:p>
            <a:r>
              <a:rPr lang="en-US" sz="1600" dirty="0"/>
              <a:t>His fellow law makers criticized him for this.</a:t>
            </a:r>
          </a:p>
          <a:p>
            <a:r>
              <a:rPr lang="en-US" sz="1600" dirty="0"/>
              <a:t>He eventually became the vice president of the CSA in </a:t>
            </a:r>
          </a:p>
          <a:p>
            <a:r>
              <a:rPr lang="en-US" sz="1600" dirty="0"/>
              <a:t>After the war, he was imprisoned for 5 months in Boston.</a:t>
            </a:r>
          </a:p>
          <a:p>
            <a:r>
              <a:rPr lang="en-US" sz="1600" dirty="0"/>
              <a:t>He was later elected to U.S. Senate, Georgia House of Reps, and Georgia Governor.</a:t>
            </a:r>
          </a:p>
          <a:p>
            <a:endParaRPr lang="en-US" sz="1600" dirty="0"/>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48300" y="1219200"/>
            <a:ext cx="2981854" cy="4472781"/>
          </a:xfrm>
        </p:spPr>
      </p:pic>
    </p:spTree>
    <p:extLst>
      <p:ext uri="{BB962C8B-B14F-4D97-AF65-F5344CB8AC3E}">
        <p14:creationId xmlns:p14="http://schemas.microsoft.com/office/powerpoint/2010/main" val="290339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143000"/>
          </a:xfrm>
        </p:spPr>
        <p:txBody>
          <a:bodyPr>
            <a:normAutofit fontScale="90000"/>
          </a:bodyPr>
          <a:lstStyle/>
          <a:p>
            <a:r>
              <a:rPr lang="en-US" sz="4000">
                <a:solidFill>
                  <a:schemeClr val="tx1"/>
                </a:solidFill>
                <a:effectLst>
                  <a:outerShdw blurRad="38100" dist="38100" dir="2700000" algn="tl">
                    <a:srgbClr val="C0C0C0"/>
                  </a:outerShdw>
                </a:effectLst>
                <a:latin typeface="Arial Black" pitchFamily="34" charset="0"/>
              </a:rPr>
              <a:t>The War Begins:</a:t>
            </a:r>
            <a:br>
              <a:rPr lang="en-US" sz="4000">
                <a:solidFill>
                  <a:schemeClr val="tx1"/>
                </a:solidFill>
                <a:effectLst>
                  <a:outerShdw blurRad="38100" dist="38100" dir="2700000" algn="tl">
                    <a:srgbClr val="C0C0C0"/>
                  </a:outerShdw>
                </a:effectLst>
                <a:latin typeface="Arial Black" pitchFamily="34" charset="0"/>
              </a:rPr>
            </a:br>
            <a:r>
              <a:rPr lang="en-US" sz="4000">
                <a:solidFill>
                  <a:schemeClr val="tx1"/>
                </a:solidFill>
                <a:effectLst>
                  <a:outerShdw blurRad="38100" dist="38100" dir="2700000" algn="tl">
                    <a:srgbClr val="C0C0C0"/>
                  </a:outerShdw>
                </a:effectLst>
                <a:latin typeface="Arial Black" pitchFamily="34" charset="0"/>
              </a:rPr>
              <a:t>Southern Secession</a:t>
            </a:r>
          </a:p>
        </p:txBody>
      </p:sp>
      <p:sp>
        <p:nvSpPr>
          <p:cNvPr id="7171" name="Rectangle 3"/>
          <p:cNvSpPr>
            <a:spLocks noGrp="1" noChangeArrowheads="1"/>
          </p:cNvSpPr>
          <p:nvPr>
            <p:ph type="body" idx="1"/>
          </p:nvPr>
        </p:nvSpPr>
        <p:spPr>
          <a:xfrm>
            <a:off x="609600" y="1447800"/>
            <a:ext cx="7848600" cy="4953000"/>
          </a:xfrm>
        </p:spPr>
        <p:txBody>
          <a:bodyPr/>
          <a:lstStyle/>
          <a:p>
            <a:pPr>
              <a:lnSpc>
                <a:spcPct val="90000"/>
              </a:lnSpc>
            </a:pPr>
            <a:r>
              <a:rPr lang="en-US">
                <a:latin typeface="Arial" charset="0"/>
                <a:cs typeface="Arial" charset="0"/>
              </a:rPr>
              <a:t>April 10, 1861, Major General P.G.T. Beauregard leads bombardment of Fort Sumter, in Charleston Harbor</a:t>
            </a:r>
          </a:p>
          <a:p>
            <a:pPr>
              <a:lnSpc>
                <a:spcPct val="90000"/>
              </a:lnSpc>
            </a:pPr>
            <a:r>
              <a:rPr lang="en-US">
                <a:latin typeface="Arial" charset="0"/>
                <a:cs typeface="Arial" charset="0"/>
              </a:rPr>
              <a:t>Federal troops and laborers inside Fort Sumter surrender on April 13</a:t>
            </a:r>
          </a:p>
          <a:p>
            <a:pPr>
              <a:lnSpc>
                <a:spcPct val="90000"/>
              </a:lnSpc>
            </a:pPr>
            <a:r>
              <a:rPr lang="en-US">
                <a:latin typeface="Arial" charset="0"/>
                <a:cs typeface="Arial" charset="0"/>
              </a:rPr>
              <a:t>Arkansas, North Carolina, Tennessee, and Virginia secede from the Union</a:t>
            </a:r>
          </a:p>
          <a:p>
            <a:pPr>
              <a:lnSpc>
                <a:spcPct val="90000"/>
              </a:lnSpc>
            </a:pPr>
            <a:r>
              <a:rPr lang="en-US">
                <a:latin typeface="Arial" charset="0"/>
                <a:cs typeface="Arial" charset="0"/>
              </a:rPr>
              <a:t>President Abraham Lincoln calls for 75,000 troops to put down the rebellion and protect Washington </a:t>
            </a:r>
            <a:endParaRPr lang="en-US">
              <a:latin typeface="Arial" charset="0"/>
            </a:endParaRPr>
          </a:p>
        </p:txBody>
      </p:sp>
    </p:spTree>
    <p:extLst>
      <p:ext uri="{BB962C8B-B14F-4D97-AF65-F5344CB8AC3E}">
        <p14:creationId xmlns:p14="http://schemas.microsoft.com/office/powerpoint/2010/main" val="132507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CSA</a:t>
            </a:r>
            <a:endParaRPr lang="en-US" dirty="0"/>
          </a:p>
        </p:txBody>
      </p:sp>
      <p:sp>
        <p:nvSpPr>
          <p:cNvPr id="6" name="Text Placeholder 5"/>
          <p:cNvSpPr>
            <a:spLocks noGrp="1"/>
          </p:cNvSpPr>
          <p:nvPr>
            <p:ph type="body" idx="1"/>
          </p:nvPr>
        </p:nvSpPr>
        <p:spPr/>
        <p:txBody>
          <a:bodyPr/>
          <a:lstStyle/>
          <a:p>
            <a:pPr algn="ctr"/>
            <a:r>
              <a:rPr lang="en-US" dirty="0" smtClean="0"/>
              <a:t>President-Jefferson Davis</a:t>
            </a:r>
            <a:endParaRPr lang="en-US" dirty="0"/>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447800" y="2286000"/>
            <a:ext cx="2223294" cy="3210104"/>
          </a:xfrm>
        </p:spPr>
      </p:pic>
      <p:sp>
        <p:nvSpPr>
          <p:cNvPr id="8" name="Text Placeholder 7"/>
          <p:cNvSpPr>
            <a:spLocks noGrp="1"/>
          </p:cNvSpPr>
          <p:nvPr>
            <p:ph type="body" sz="quarter" idx="3"/>
          </p:nvPr>
        </p:nvSpPr>
        <p:spPr/>
        <p:txBody>
          <a:bodyPr>
            <a:normAutofit fontScale="92500" lnSpcReduction="20000"/>
          </a:bodyPr>
          <a:lstStyle/>
          <a:p>
            <a:pPr algn="ctr"/>
            <a:r>
              <a:rPr lang="en-US" dirty="0" smtClean="0"/>
              <a:t>Vice President-Alexander Stephens</a:t>
            </a:r>
            <a:endParaRPr lang="en-US" dirty="0"/>
          </a:p>
        </p:txBody>
      </p:sp>
      <p:pic>
        <p:nvPicPr>
          <p:cNvPr id="11" name="Content Placeholder 10"/>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410200" y="2362200"/>
            <a:ext cx="2898461" cy="3126581"/>
          </a:xfrm>
        </p:spPr>
      </p:pic>
    </p:spTree>
    <p:extLst>
      <p:ext uri="{BB962C8B-B14F-4D97-AF65-F5344CB8AC3E}">
        <p14:creationId xmlns:p14="http://schemas.microsoft.com/office/powerpoint/2010/main" val="306747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152400"/>
            <a:ext cx="8763000" cy="1143000"/>
          </a:xfrm>
        </p:spPr>
        <p:txBody>
          <a:bodyPr>
            <a:normAutofit fontScale="90000"/>
          </a:bodyPr>
          <a:lstStyle/>
          <a:p>
            <a:r>
              <a:rPr lang="en-US" sz="4000">
                <a:solidFill>
                  <a:schemeClr val="tx1"/>
                </a:solidFill>
                <a:effectLst>
                  <a:outerShdw blurRad="38100" dist="38100" dir="2700000" algn="tl">
                    <a:srgbClr val="C0C0C0"/>
                  </a:outerShdw>
                </a:effectLst>
                <a:latin typeface="Arial Black" pitchFamily="34" charset="0"/>
              </a:rPr>
              <a:t>Resources – North and South</a:t>
            </a:r>
            <a:r>
              <a:rPr lang="en-US" sz="4000">
                <a:effectLst>
                  <a:outerShdw blurRad="38100" dist="38100" dir="2700000" algn="tl">
                    <a:srgbClr val="C0C0C0"/>
                  </a:outerShdw>
                </a:effectLst>
                <a:latin typeface="Arial Black" pitchFamily="34" charset="0"/>
              </a:rPr>
              <a:t> </a:t>
            </a:r>
            <a:br>
              <a:rPr lang="en-US" sz="4000">
                <a:effectLst>
                  <a:outerShdw blurRad="38100" dist="38100" dir="2700000" algn="tl">
                    <a:srgbClr val="C0C0C0"/>
                  </a:outerShdw>
                </a:effectLst>
                <a:latin typeface="Arial Black" pitchFamily="34" charset="0"/>
              </a:rPr>
            </a:br>
            <a:r>
              <a:rPr lang="en-US" sz="4000">
                <a:solidFill>
                  <a:schemeClr val="tx1"/>
                </a:solidFill>
                <a:effectLst>
                  <a:outerShdw blurRad="38100" dist="38100" dir="2700000" algn="tl">
                    <a:srgbClr val="C0C0C0"/>
                  </a:outerShdw>
                </a:effectLst>
                <a:latin typeface="Arial Black" pitchFamily="34" charset="0"/>
              </a:rPr>
              <a:t>Industry v. Agriculture</a:t>
            </a:r>
          </a:p>
        </p:txBody>
      </p:sp>
      <p:sp>
        <p:nvSpPr>
          <p:cNvPr id="46083" name="Rectangle 3"/>
          <p:cNvSpPr>
            <a:spLocks noGrp="1" noChangeArrowheads="1"/>
          </p:cNvSpPr>
          <p:nvPr>
            <p:ph type="body" idx="1"/>
          </p:nvPr>
        </p:nvSpPr>
        <p:spPr>
          <a:xfrm>
            <a:off x="304800" y="1600200"/>
            <a:ext cx="8610600" cy="5029200"/>
          </a:xfrm>
        </p:spPr>
        <p:txBody>
          <a:bodyPr/>
          <a:lstStyle/>
          <a:p>
            <a:pPr>
              <a:lnSpc>
                <a:spcPct val="90000"/>
              </a:lnSpc>
            </a:pPr>
            <a:r>
              <a:rPr lang="en-US" sz="2800">
                <a:latin typeface="Arial" charset="0"/>
              </a:rPr>
              <a:t>North had more people from which to create and resupply armies</a:t>
            </a:r>
          </a:p>
          <a:p>
            <a:pPr>
              <a:lnSpc>
                <a:spcPct val="90000"/>
              </a:lnSpc>
            </a:pPr>
            <a:r>
              <a:rPr lang="en-US" sz="2800">
                <a:latin typeface="Arial" charset="0"/>
              </a:rPr>
              <a:t>North had more factories, better railroad system, and most of the nation’s food growing farms and wealth</a:t>
            </a:r>
          </a:p>
          <a:p>
            <a:pPr>
              <a:lnSpc>
                <a:spcPct val="90000"/>
              </a:lnSpc>
            </a:pPr>
            <a:r>
              <a:rPr lang="en-US" sz="2800">
                <a:latin typeface="Arial" charset="0"/>
              </a:rPr>
              <a:t>South had more experienced military leaders, and were highly motivated to defend their familiar homeland and to win independence.  </a:t>
            </a:r>
          </a:p>
          <a:p>
            <a:pPr>
              <a:lnSpc>
                <a:spcPct val="90000"/>
              </a:lnSpc>
            </a:pPr>
            <a:r>
              <a:rPr lang="en-US" sz="2800">
                <a:latin typeface="Arial" charset="0"/>
              </a:rPr>
              <a:t>Most Southern farms were used to grow cash crops (cotton, etc.), so trade (cotton for weapons/supplies) was very important to the South.  </a:t>
            </a:r>
          </a:p>
        </p:txBody>
      </p:sp>
    </p:spTree>
    <p:extLst>
      <p:ext uri="{BB962C8B-B14F-4D97-AF65-F5344CB8AC3E}">
        <p14:creationId xmlns:p14="http://schemas.microsoft.com/office/powerpoint/2010/main" val="305255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1143000"/>
          </a:xfrm>
        </p:spPr>
        <p:txBody>
          <a:bodyPr/>
          <a:lstStyle/>
          <a:p>
            <a:r>
              <a:rPr lang="en-US">
                <a:effectLst>
                  <a:outerShdw blurRad="38100" dist="38100" dir="2700000" algn="tl">
                    <a:srgbClr val="C0C0C0"/>
                  </a:outerShdw>
                </a:effectLst>
                <a:latin typeface="Arial Black" pitchFamily="34" charset="0"/>
              </a:rPr>
              <a:t>Freeing the Slaves</a:t>
            </a:r>
          </a:p>
        </p:txBody>
      </p:sp>
      <p:sp>
        <p:nvSpPr>
          <p:cNvPr id="18435" name="Rectangle 3"/>
          <p:cNvSpPr>
            <a:spLocks noGrp="1" noChangeArrowheads="1"/>
          </p:cNvSpPr>
          <p:nvPr>
            <p:ph type="body" idx="1"/>
          </p:nvPr>
        </p:nvSpPr>
        <p:spPr>
          <a:xfrm>
            <a:off x="457200" y="1143000"/>
            <a:ext cx="8305800" cy="5105400"/>
          </a:xfrm>
        </p:spPr>
        <p:txBody>
          <a:bodyPr/>
          <a:lstStyle/>
          <a:p>
            <a:r>
              <a:rPr lang="en-US" sz="3000">
                <a:latin typeface="Arial" charset="0"/>
              </a:rPr>
              <a:t>President Abraham Lincoln issued the </a:t>
            </a:r>
            <a:r>
              <a:rPr lang="en-US" sz="3000" i="1">
                <a:solidFill>
                  <a:srgbClr val="FF0000"/>
                </a:solidFill>
                <a:latin typeface="Arial" charset="0"/>
              </a:rPr>
              <a:t>Emancipation Proclamation</a:t>
            </a:r>
            <a:r>
              <a:rPr lang="en-US" sz="3000">
                <a:latin typeface="Arial" charset="0"/>
              </a:rPr>
              <a:t> on September 22, 1862</a:t>
            </a:r>
          </a:p>
          <a:p>
            <a:r>
              <a:rPr lang="en-US" sz="3000">
                <a:latin typeface="Arial" charset="0"/>
              </a:rPr>
              <a:t>Document gave the Southern Confederacy a choice: Quit the war and keep slavery alive or keep fighting and slaves would be forever free</a:t>
            </a:r>
          </a:p>
          <a:p>
            <a:r>
              <a:rPr lang="en-US" sz="3000">
                <a:latin typeface="Arial" charset="0"/>
              </a:rPr>
              <a:t>Deadline was January 1, 1863</a:t>
            </a:r>
          </a:p>
          <a:p>
            <a:r>
              <a:rPr lang="en-US" sz="3000">
                <a:latin typeface="Arial" charset="0"/>
              </a:rPr>
              <a:t>The Confederate leaders continued the war and the slaves were declared free by the United States government in 1863</a:t>
            </a:r>
          </a:p>
        </p:txBody>
      </p:sp>
    </p:spTree>
    <p:extLst>
      <p:ext uri="{BB962C8B-B14F-4D97-AF65-F5344CB8AC3E}">
        <p14:creationId xmlns:p14="http://schemas.microsoft.com/office/powerpoint/2010/main" val="402023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400" dirty="0"/>
              <a:t>"That on the 1st day of January, A.D. 1863, all persons held as slaves within any State or designated part of a State the people whereof shall then be in rebellion against the United States shall be then, thenceforward, and forever </a:t>
            </a:r>
            <a:r>
              <a:rPr lang="en-US" sz="2400" dirty="0" smtClean="0"/>
              <a:t>free…”</a:t>
            </a:r>
            <a:endParaRPr lang="en-US" sz="24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3293" y="1676400"/>
            <a:ext cx="5593307" cy="3641685"/>
          </a:xfrm>
        </p:spPr>
      </p:pic>
      <p:sp>
        <p:nvSpPr>
          <p:cNvPr id="10" name="TextBox 9"/>
          <p:cNvSpPr txBox="1"/>
          <p:nvPr/>
        </p:nvSpPr>
        <p:spPr>
          <a:xfrm>
            <a:off x="361950" y="5473868"/>
            <a:ext cx="8458200" cy="1015663"/>
          </a:xfrm>
          <a:prstGeom prst="rect">
            <a:avLst/>
          </a:prstGeom>
          <a:noFill/>
        </p:spPr>
        <p:txBody>
          <a:bodyPr wrap="square" rtlCol="0">
            <a:spAutoFit/>
          </a:bodyPr>
          <a:lstStyle/>
          <a:p>
            <a:pPr algn="ctr"/>
            <a:r>
              <a:rPr lang="en-US" sz="2000" b="1" dirty="0" smtClean="0"/>
              <a:t>According to the map, what does this mean?</a:t>
            </a:r>
          </a:p>
          <a:p>
            <a:pPr algn="ctr"/>
            <a:r>
              <a:rPr lang="en-US" sz="2000" b="1" dirty="0" smtClean="0"/>
              <a:t>Hint: All states that are shaded are slave holding states. The states that are in red are part of the CSA.</a:t>
            </a:r>
            <a:endParaRPr lang="en-US" sz="2000" b="1" dirty="0"/>
          </a:p>
        </p:txBody>
      </p:sp>
    </p:spTree>
    <p:extLst>
      <p:ext uri="{BB962C8B-B14F-4D97-AF65-F5344CB8AC3E}">
        <p14:creationId xmlns:p14="http://schemas.microsoft.com/office/powerpoint/2010/main" val="3590877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Battle of Chickamauga</a:t>
            </a:r>
            <a:endParaRPr lang="en-US" dirty="0"/>
          </a:p>
        </p:txBody>
      </p:sp>
      <p:pic>
        <p:nvPicPr>
          <p:cNvPr id="6" name="Content Placeholder 5" descr="georgiacivilwarmap.gif"/>
          <p:cNvPicPr>
            <a:picLocks noGrp="1" noChangeAspect="1"/>
          </p:cNvPicPr>
          <p:nvPr>
            <p:ph idx="1"/>
          </p:nvPr>
        </p:nvPicPr>
        <p:blipFill>
          <a:blip r:embed="rId2" cstate="print"/>
          <a:stretch>
            <a:fillRect/>
          </a:stretch>
        </p:blipFill>
        <p:spPr>
          <a:xfrm>
            <a:off x="1219200" y="1143000"/>
            <a:ext cx="6944656" cy="5196681"/>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sz="half" idx="1"/>
          </p:nvPr>
        </p:nvSpPr>
        <p:spPr/>
        <p:txBody>
          <a:bodyPr>
            <a:normAutofit/>
          </a:bodyPr>
          <a:lstStyle/>
          <a:p>
            <a:r>
              <a:rPr lang="en-US" sz="1600" dirty="0" smtClean="0"/>
              <a:t>What was the Battle of Chickamauga?</a:t>
            </a:r>
          </a:p>
          <a:p>
            <a:endParaRPr lang="en-US" sz="1600" dirty="0" smtClean="0"/>
          </a:p>
          <a:p>
            <a:r>
              <a:rPr lang="en-US" sz="1600" dirty="0" smtClean="0"/>
              <a:t>When did it occur and why was it so important?</a:t>
            </a:r>
          </a:p>
          <a:p>
            <a:endParaRPr lang="en-US" sz="1600" dirty="0" smtClean="0"/>
          </a:p>
          <a:p>
            <a:r>
              <a:rPr lang="en-US" sz="1600" dirty="0" smtClean="0"/>
              <a:t>What happened?</a:t>
            </a:r>
          </a:p>
          <a:p>
            <a:endParaRPr lang="en-US" sz="1600" dirty="0" smtClean="0"/>
          </a:p>
          <a:p>
            <a:r>
              <a:rPr lang="en-US" sz="1600" dirty="0" smtClean="0"/>
              <a:t>What was the outcome?</a:t>
            </a:r>
          </a:p>
          <a:p>
            <a:endParaRPr lang="en-US" sz="1600" dirty="0"/>
          </a:p>
        </p:txBody>
      </p:sp>
      <p:sp>
        <p:nvSpPr>
          <p:cNvPr id="6" name="Content Placeholder 5"/>
          <p:cNvSpPr>
            <a:spLocks noGrp="1"/>
          </p:cNvSpPr>
          <p:nvPr>
            <p:ph sz="half" idx="2"/>
          </p:nvPr>
        </p:nvSpPr>
        <p:spPr/>
        <p:txBody>
          <a:bodyPr>
            <a:normAutofit/>
          </a:bodyPr>
          <a:lstStyle/>
          <a:p>
            <a:r>
              <a:rPr lang="en-US" sz="1600" dirty="0" smtClean="0"/>
              <a:t>Biggest battle fought in Georgia</a:t>
            </a:r>
          </a:p>
          <a:p>
            <a:endParaRPr lang="en-US" sz="1600" dirty="0" smtClean="0"/>
          </a:p>
          <a:p>
            <a:r>
              <a:rPr lang="en-US" sz="1600" dirty="0" smtClean="0"/>
              <a:t>September 19, 1863, Union troops moved just south of Chattanooga. This was a major rail junction and served as a gateway to the deep south. Lasted for three days.</a:t>
            </a:r>
          </a:p>
          <a:p>
            <a:r>
              <a:rPr lang="en-US" sz="1600" dirty="0" smtClean="0"/>
              <a:t>Confederates, led by Braxton Bragg, caused the Union troops, led by William Rosecrans, to retreat. They chose not to follow up on the fleeing Union troops.</a:t>
            </a:r>
          </a:p>
          <a:p>
            <a:r>
              <a:rPr lang="en-US" sz="1600" dirty="0" smtClean="0"/>
              <a:t>Two months later, Ulysses Grant came and captured Chattanooga. Confederate troops retreated just south of Dalton, GA</a:t>
            </a:r>
          </a:p>
          <a:p>
            <a:endParaRPr lang="en-US" sz="1600" dirty="0"/>
          </a:p>
        </p:txBody>
      </p:sp>
      <p:pic>
        <p:nvPicPr>
          <p:cNvPr id="7" name="Picture 6" descr="Braxton Bragg.jpg"/>
          <p:cNvPicPr>
            <a:picLocks noChangeAspect="1"/>
          </p:cNvPicPr>
          <p:nvPr/>
        </p:nvPicPr>
        <p:blipFill>
          <a:blip r:embed="rId3" cstate="print"/>
          <a:stretch>
            <a:fillRect/>
          </a:stretch>
        </p:blipFill>
        <p:spPr>
          <a:xfrm>
            <a:off x="0" y="3962400"/>
            <a:ext cx="1447800" cy="2157220"/>
          </a:xfrm>
          <a:prstGeom prst="rect">
            <a:avLst/>
          </a:prstGeom>
        </p:spPr>
      </p:pic>
      <p:pic>
        <p:nvPicPr>
          <p:cNvPr id="8" name="Picture 7" descr="William Rosecrans.jpg"/>
          <p:cNvPicPr>
            <a:picLocks noChangeAspect="1"/>
          </p:cNvPicPr>
          <p:nvPr/>
        </p:nvPicPr>
        <p:blipFill>
          <a:blip r:embed="rId4" cstate="print"/>
          <a:stretch>
            <a:fillRect/>
          </a:stretch>
        </p:blipFill>
        <p:spPr>
          <a:xfrm>
            <a:off x="1600200" y="4038600"/>
            <a:ext cx="1452282" cy="2057400"/>
          </a:xfrm>
          <a:prstGeom prst="rect">
            <a:avLst/>
          </a:prstGeom>
        </p:spPr>
      </p:pic>
      <p:pic>
        <p:nvPicPr>
          <p:cNvPr id="9" name="Picture 8" descr="Grant.jpg"/>
          <p:cNvPicPr>
            <a:picLocks noChangeAspect="1"/>
          </p:cNvPicPr>
          <p:nvPr/>
        </p:nvPicPr>
        <p:blipFill>
          <a:blip r:embed="rId5" cstate="print"/>
          <a:stretch>
            <a:fillRect/>
          </a:stretch>
        </p:blipFill>
        <p:spPr>
          <a:xfrm>
            <a:off x="3200400" y="4038600"/>
            <a:ext cx="1541477" cy="2057400"/>
          </a:xfrm>
          <a:prstGeom prst="rect">
            <a:avLst/>
          </a:prstGeom>
        </p:spPr>
      </p:pic>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down)">
                                      <p:cBhvr>
                                        <p:cTn id="25" dur="580">
                                          <p:stCondLst>
                                            <p:cond delay="0"/>
                                          </p:stCondLst>
                                        </p:cTn>
                                        <p:tgtEl>
                                          <p:spTgt spid="6">
                                            <p:txEl>
                                              <p:pRg st="0" end="0"/>
                                            </p:txEl>
                                          </p:spTgt>
                                        </p:tgtEl>
                                      </p:cBhvr>
                                    </p:animEffect>
                                    <p:anim calcmode="lin" valueType="num">
                                      <p:cBhvr>
                                        <p:cTn id="26"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0" end="0"/>
                                            </p:txEl>
                                          </p:spTgt>
                                        </p:tgtEl>
                                      </p:cBhvr>
                                      <p:to x="100000" y="60000"/>
                                    </p:animScale>
                                    <p:animScale>
                                      <p:cBhvr>
                                        <p:cTn id="32" dur="166" decel="50000">
                                          <p:stCondLst>
                                            <p:cond delay="676"/>
                                          </p:stCondLst>
                                        </p:cTn>
                                        <p:tgtEl>
                                          <p:spTgt spid="6">
                                            <p:txEl>
                                              <p:pRg st="0" end="0"/>
                                            </p:txEl>
                                          </p:spTgt>
                                        </p:tgtEl>
                                      </p:cBhvr>
                                      <p:to x="100000" y="100000"/>
                                    </p:animScale>
                                    <p:animScale>
                                      <p:cBhvr>
                                        <p:cTn id="33" dur="26">
                                          <p:stCondLst>
                                            <p:cond delay="1312"/>
                                          </p:stCondLst>
                                        </p:cTn>
                                        <p:tgtEl>
                                          <p:spTgt spid="6">
                                            <p:txEl>
                                              <p:pRg st="0" end="0"/>
                                            </p:txEl>
                                          </p:spTgt>
                                        </p:tgtEl>
                                      </p:cBhvr>
                                      <p:to x="100000" y="80000"/>
                                    </p:animScale>
                                    <p:animScale>
                                      <p:cBhvr>
                                        <p:cTn id="34" dur="166" decel="50000">
                                          <p:stCondLst>
                                            <p:cond delay="1338"/>
                                          </p:stCondLst>
                                        </p:cTn>
                                        <p:tgtEl>
                                          <p:spTgt spid="6">
                                            <p:txEl>
                                              <p:pRg st="0" end="0"/>
                                            </p:txEl>
                                          </p:spTgt>
                                        </p:tgtEl>
                                      </p:cBhvr>
                                      <p:to x="100000" y="100000"/>
                                    </p:animScale>
                                    <p:animScale>
                                      <p:cBhvr>
                                        <p:cTn id="35" dur="26">
                                          <p:stCondLst>
                                            <p:cond delay="1642"/>
                                          </p:stCondLst>
                                        </p:cTn>
                                        <p:tgtEl>
                                          <p:spTgt spid="6">
                                            <p:txEl>
                                              <p:pRg st="0" end="0"/>
                                            </p:txEl>
                                          </p:spTgt>
                                        </p:tgtEl>
                                      </p:cBhvr>
                                      <p:to x="100000" y="90000"/>
                                    </p:animScale>
                                    <p:animScale>
                                      <p:cBhvr>
                                        <p:cTn id="36" dur="166" decel="50000">
                                          <p:stCondLst>
                                            <p:cond delay="1668"/>
                                          </p:stCondLst>
                                        </p:cTn>
                                        <p:tgtEl>
                                          <p:spTgt spid="6">
                                            <p:txEl>
                                              <p:pRg st="0" end="0"/>
                                            </p:txEl>
                                          </p:spTgt>
                                        </p:tgtEl>
                                      </p:cBhvr>
                                      <p:to x="100000" y="100000"/>
                                    </p:animScale>
                                    <p:animScale>
                                      <p:cBhvr>
                                        <p:cTn id="37" dur="26">
                                          <p:stCondLst>
                                            <p:cond delay="1808"/>
                                          </p:stCondLst>
                                        </p:cTn>
                                        <p:tgtEl>
                                          <p:spTgt spid="6">
                                            <p:txEl>
                                              <p:pRg st="0" end="0"/>
                                            </p:txEl>
                                          </p:spTgt>
                                        </p:tgtEl>
                                      </p:cBhvr>
                                      <p:to x="100000" y="95000"/>
                                    </p:animScale>
                                    <p:animScale>
                                      <p:cBhvr>
                                        <p:cTn id="38" dur="166" decel="50000">
                                          <p:stCondLst>
                                            <p:cond delay="1834"/>
                                          </p:stCondLst>
                                        </p:cTn>
                                        <p:tgtEl>
                                          <p:spTgt spid="6">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box(in)">
                                      <p:cBhvr>
                                        <p:cTn id="43" dur="500"/>
                                        <p:tgtEl>
                                          <p:spTgt spid="5">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Effect transition="in" filter="box(in)">
                                      <p:cBhvr>
                                        <p:cTn id="48" dur="500"/>
                                        <p:tgtEl>
                                          <p:spTgt spid="6">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5">
                                            <p:txEl>
                                              <p:pRg st="4" end="4"/>
                                            </p:txEl>
                                          </p:spTgt>
                                        </p:tgtEl>
                                        <p:attrNameLst>
                                          <p:attrName>style.visibility</p:attrName>
                                        </p:attrNameLst>
                                      </p:cBhvr>
                                      <p:to>
                                        <p:strVal val="visible"/>
                                      </p:to>
                                    </p:set>
                                    <p:animEffect transition="in" filter="circle(in)">
                                      <p:cBhvr>
                                        <p:cTn id="53" dur="2000"/>
                                        <p:tgtEl>
                                          <p:spTgt spid="5">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5" presetClass="entr" presetSubtype="0" fill="hold" nodeType="clickEffect">
                                  <p:stCondLst>
                                    <p:cond delay="0"/>
                                  </p:stCondLst>
                                  <p:iterate type="lt">
                                    <p:tmPct val="10000"/>
                                  </p:iterate>
                                  <p:childTnLst>
                                    <p:set>
                                      <p:cBhvr>
                                        <p:cTn id="57" dur="1" fill="hold">
                                          <p:stCondLst>
                                            <p:cond delay="0"/>
                                          </p:stCondLst>
                                        </p:cTn>
                                        <p:tgtEl>
                                          <p:spTgt spid="6">
                                            <p:txEl>
                                              <p:pRg st="3" end="3"/>
                                            </p:txEl>
                                          </p:spTgt>
                                        </p:tgtEl>
                                        <p:attrNameLst>
                                          <p:attrName>style.visibility</p:attrName>
                                        </p:attrNameLst>
                                      </p:cBhvr>
                                      <p:to>
                                        <p:strVal val="visible"/>
                                      </p:to>
                                    </p:set>
                                    <p:animEffect transition="in" filter="fade">
                                      <p:cBhvr>
                                        <p:cTn id="58" dur="2000"/>
                                        <p:tgtEl>
                                          <p:spTgt spid="6">
                                            <p:txEl>
                                              <p:pRg st="3" end="3"/>
                                            </p:txEl>
                                          </p:spTgt>
                                        </p:tgtEl>
                                      </p:cBhvr>
                                    </p:animEffect>
                                    <p:anim calcmode="lin" valueType="num">
                                      <p:cBhvr>
                                        <p:cTn id="59" dur="20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60" dur="20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box(in)">
                                      <p:cBhvr>
                                        <p:cTn id="65" dur="500"/>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nodeType="click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wipe(down)">
                                      <p:cBhvr>
                                        <p:cTn id="70" dur="580">
                                          <p:stCondLst>
                                            <p:cond delay="0"/>
                                          </p:stCondLst>
                                        </p:cTn>
                                        <p:tgtEl>
                                          <p:spTgt spid="8"/>
                                        </p:tgtEl>
                                      </p:cBhvr>
                                    </p:animEffect>
                                    <p:anim calcmode="lin" valueType="num">
                                      <p:cBhvr>
                                        <p:cTn id="7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6" dur="26">
                                          <p:stCondLst>
                                            <p:cond delay="650"/>
                                          </p:stCondLst>
                                        </p:cTn>
                                        <p:tgtEl>
                                          <p:spTgt spid="8"/>
                                        </p:tgtEl>
                                      </p:cBhvr>
                                      <p:to x="100000" y="60000"/>
                                    </p:animScale>
                                    <p:animScale>
                                      <p:cBhvr>
                                        <p:cTn id="77" dur="166" decel="50000">
                                          <p:stCondLst>
                                            <p:cond delay="676"/>
                                          </p:stCondLst>
                                        </p:cTn>
                                        <p:tgtEl>
                                          <p:spTgt spid="8"/>
                                        </p:tgtEl>
                                      </p:cBhvr>
                                      <p:to x="100000" y="100000"/>
                                    </p:animScale>
                                    <p:animScale>
                                      <p:cBhvr>
                                        <p:cTn id="78" dur="26">
                                          <p:stCondLst>
                                            <p:cond delay="1312"/>
                                          </p:stCondLst>
                                        </p:cTn>
                                        <p:tgtEl>
                                          <p:spTgt spid="8"/>
                                        </p:tgtEl>
                                      </p:cBhvr>
                                      <p:to x="100000" y="80000"/>
                                    </p:animScale>
                                    <p:animScale>
                                      <p:cBhvr>
                                        <p:cTn id="79" dur="166" decel="50000">
                                          <p:stCondLst>
                                            <p:cond delay="1338"/>
                                          </p:stCondLst>
                                        </p:cTn>
                                        <p:tgtEl>
                                          <p:spTgt spid="8"/>
                                        </p:tgtEl>
                                      </p:cBhvr>
                                      <p:to x="100000" y="100000"/>
                                    </p:animScale>
                                    <p:animScale>
                                      <p:cBhvr>
                                        <p:cTn id="80" dur="26">
                                          <p:stCondLst>
                                            <p:cond delay="1642"/>
                                          </p:stCondLst>
                                        </p:cTn>
                                        <p:tgtEl>
                                          <p:spTgt spid="8"/>
                                        </p:tgtEl>
                                      </p:cBhvr>
                                      <p:to x="100000" y="90000"/>
                                    </p:animScale>
                                    <p:animScale>
                                      <p:cBhvr>
                                        <p:cTn id="81" dur="166" decel="50000">
                                          <p:stCondLst>
                                            <p:cond delay="1668"/>
                                          </p:stCondLst>
                                        </p:cTn>
                                        <p:tgtEl>
                                          <p:spTgt spid="8"/>
                                        </p:tgtEl>
                                      </p:cBhvr>
                                      <p:to x="100000" y="100000"/>
                                    </p:animScale>
                                    <p:animScale>
                                      <p:cBhvr>
                                        <p:cTn id="82" dur="26">
                                          <p:stCondLst>
                                            <p:cond delay="1808"/>
                                          </p:stCondLst>
                                        </p:cTn>
                                        <p:tgtEl>
                                          <p:spTgt spid="8"/>
                                        </p:tgtEl>
                                      </p:cBhvr>
                                      <p:to x="100000" y="95000"/>
                                    </p:animScale>
                                    <p:animScale>
                                      <p:cBhvr>
                                        <p:cTn id="83" dur="166" decel="50000">
                                          <p:stCondLst>
                                            <p:cond delay="1834"/>
                                          </p:stCondLst>
                                        </p:cTn>
                                        <p:tgtEl>
                                          <p:spTgt spid="8"/>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51" presetClass="entr" presetSubtype="0" fill="hold" nodeType="clickEffect">
                                  <p:stCondLst>
                                    <p:cond delay="0"/>
                                  </p:stCondLst>
                                  <p:childTnLst>
                                    <p:set>
                                      <p:cBhvr>
                                        <p:cTn id="87" dur="1" fill="hold">
                                          <p:stCondLst>
                                            <p:cond delay="0"/>
                                          </p:stCondLst>
                                        </p:cTn>
                                        <p:tgtEl>
                                          <p:spTgt spid="5">
                                            <p:txEl>
                                              <p:pRg st="6" end="6"/>
                                            </p:txEl>
                                          </p:spTgt>
                                        </p:tgtEl>
                                        <p:attrNameLst>
                                          <p:attrName>style.visibility</p:attrName>
                                        </p:attrNameLst>
                                      </p:cBhvr>
                                      <p:to>
                                        <p:strVal val="visible"/>
                                      </p:to>
                                    </p:set>
                                    <p:animEffect transition="in" filter="fade">
                                      <p:cBhvr>
                                        <p:cTn id="88" dur="770" decel="100000"/>
                                        <p:tgtEl>
                                          <p:spTgt spid="5">
                                            <p:txEl>
                                              <p:pRg st="6" end="6"/>
                                            </p:txEl>
                                          </p:spTgt>
                                        </p:tgtEl>
                                      </p:cBhvr>
                                    </p:animEffect>
                                    <p:animScale>
                                      <p:cBhvr>
                                        <p:cTn id="89" dur="770" decel="100000"/>
                                        <p:tgtEl>
                                          <p:spTgt spid="5">
                                            <p:txEl>
                                              <p:pRg st="6" end="6"/>
                                            </p:txEl>
                                          </p:spTgt>
                                        </p:tgtEl>
                                      </p:cBhvr>
                                      <p:from x="10000" y="10000"/>
                                      <p:to x="200000" y="450000"/>
                                    </p:animScale>
                                    <p:animScale>
                                      <p:cBhvr>
                                        <p:cTn id="90" dur="1230" accel="100000" fill="hold">
                                          <p:stCondLst>
                                            <p:cond delay="770"/>
                                          </p:stCondLst>
                                        </p:cTn>
                                        <p:tgtEl>
                                          <p:spTgt spid="5">
                                            <p:txEl>
                                              <p:pRg st="6" end="6"/>
                                            </p:txEl>
                                          </p:spTgt>
                                        </p:tgtEl>
                                      </p:cBhvr>
                                      <p:from x="200000" y="450000"/>
                                      <p:to x="100000" y="100000"/>
                                    </p:animScale>
                                    <p:set>
                                      <p:cBhvr>
                                        <p:cTn id="91" dur="770" fill="hold"/>
                                        <p:tgtEl>
                                          <p:spTgt spid="5">
                                            <p:txEl>
                                              <p:pRg st="6" end="6"/>
                                            </p:txEl>
                                          </p:spTgt>
                                        </p:tgtEl>
                                        <p:attrNameLst>
                                          <p:attrName>ppt_x</p:attrName>
                                        </p:attrNameLst>
                                      </p:cBhvr>
                                      <p:to>
                                        <p:strVal val="(0.5)"/>
                                      </p:to>
                                    </p:set>
                                    <p:anim from="(0.5)" to="(#ppt_x)" calcmode="lin" valueType="num">
                                      <p:cBhvr>
                                        <p:cTn id="92" dur="1230" accel="100000" fill="hold">
                                          <p:stCondLst>
                                            <p:cond delay="770"/>
                                          </p:stCondLst>
                                        </p:cTn>
                                        <p:tgtEl>
                                          <p:spTgt spid="5">
                                            <p:txEl>
                                              <p:pRg st="6" end="6"/>
                                            </p:txEl>
                                          </p:spTgt>
                                        </p:tgtEl>
                                        <p:attrNameLst>
                                          <p:attrName>ppt_x</p:attrName>
                                        </p:attrNameLst>
                                      </p:cBhvr>
                                    </p:anim>
                                    <p:set>
                                      <p:cBhvr>
                                        <p:cTn id="93" dur="770" fill="hold"/>
                                        <p:tgtEl>
                                          <p:spTgt spid="5">
                                            <p:txEl>
                                              <p:pRg st="6" end="6"/>
                                            </p:txEl>
                                          </p:spTgt>
                                        </p:tgtEl>
                                        <p:attrNameLst>
                                          <p:attrName>ppt_y</p:attrName>
                                        </p:attrNameLst>
                                      </p:cBhvr>
                                      <p:to>
                                        <p:strVal val="(#ppt_y+0.4)"/>
                                      </p:to>
                                    </p:set>
                                    <p:anim from="(#ppt_y+0.4)" to="(#ppt_y)" calcmode="lin" valueType="num">
                                      <p:cBhvr>
                                        <p:cTn id="94" dur="1230" accel="100000" fill="hold">
                                          <p:stCondLst>
                                            <p:cond delay="770"/>
                                          </p:stCondLst>
                                        </p:cTn>
                                        <p:tgtEl>
                                          <p:spTgt spid="5">
                                            <p:txEl>
                                              <p:pRg st="6" end="6"/>
                                            </p:txEl>
                                          </p:spTgt>
                                        </p:tgtEl>
                                        <p:attrNameLst>
                                          <p:attrName>ppt_y</p:attrName>
                                        </p:attrNameLst>
                                      </p:cBhvr>
                                    </p:anim>
                                  </p:childTnLst>
                                </p:cTn>
                              </p:par>
                            </p:childTnLst>
                          </p:cTn>
                        </p:par>
                      </p:childTnLst>
                    </p:cTn>
                  </p:par>
                  <p:par>
                    <p:cTn id="95" fill="hold">
                      <p:stCondLst>
                        <p:cond delay="indefinite"/>
                      </p:stCondLst>
                      <p:childTnLst>
                        <p:par>
                          <p:cTn id="96" fill="hold">
                            <p:stCondLst>
                              <p:cond delay="0"/>
                            </p:stCondLst>
                            <p:childTnLst>
                              <p:par>
                                <p:cTn id="97" presetID="16" presetClass="entr" presetSubtype="26" fill="hold" nodeType="clickEffect">
                                  <p:stCondLst>
                                    <p:cond delay="0"/>
                                  </p:stCondLst>
                                  <p:childTnLst>
                                    <p:set>
                                      <p:cBhvr>
                                        <p:cTn id="98" dur="1" fill="hold">
                                          <p:stCondLst>
                                            <p:cond delay="0"/>
                                          </p:stCondLst>
                                        </p:cTn>
                                        <p:tgtEl>
                                          <p:spTgt spid="6">
                                            <p:txEl>
                                              <p:pRg st="4" end="4"/>
                                            </p:txEl>
                                          </p:spTgt>
                                        </p:tgtEl>
                                        <p:attrNameLst>
                                          <p:attrName>style.visibility</p:attrName>
                                        </p:attrNameLst>
                                      </p:cBhvr>
                                      <p:to>
                                        <p:strVal val="visible"/>
                                      </p:to>
                                    </p:set>
                                    <p:animEffect transition="in" filter="barn(inHorizontal)">
                                      <p:cBhvr>
                                        <p:cTn id="99" dur="500"/>
                                        <p:tgtEl>
                                          <p:spTgt spid="6">
                                            <p:txEl>
                                              <p:pRg st="4" end="4"/>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nodeType="clickEffect">
                                  <p:stCondLst>
                                    <p:cond delay="0"/>
                                  </p:stCondLst>
                                  <p:iterate type="lt">
                                    <p:tmPct val="5000"/>
                                  </p:iterate>
                                  <p:childTnLst>
                                    <p:set>
                                      <p:cBhvr>
                                        <p:cTn id="103" dur="1" fill="hold">
                                          <p:stCondLst>
                                            <p:cond delay="0"/>
                                          </p:stCondLst>
                                        </p:cTn>
                                        <p:tgtEl>
                                          <p:spTgt spid="9"/>
                                        </p:tgtEl>
                                        <p:attrNameLst>
                                          <p:attrName>style.visibility</p:attrName>
                                        </p:attrNameLst>
                                      </p:cBhvr>
                                      <p:to>
                                        <p:strVal val="visible"/>
                                      </p:to>
                                    </p:set>
                                    <p:anim calcmode="lin" valueType="num">
                                      <p:cBhvr>
                                        <p:cTn id="104" dur="1000" fill="hold"/>
                                        <p:tgtEl>
                                          <p:spTgt spid="9"/>
                                        </p:tgtEl>
                                        <p:attrNameLst>
                                          <p:attrName>ppt_w</p:attrName>
                                        </p:attrNameLst>
                                      </p:cBhvr>
                                      <p:tavLst>
                                        <p:tav tm="0">
                                          <p:val>
                                            <p:fltVal val="0"/>
                                          </p:val>
                                        </p:tav>
                                        <p:tav tm="100000">
                                          <p:val>
                                            <p:strVal val="#ppt_w"/>
                                          </p:val>
                                        </p:tav>
                                      </p:tavLst>
                                    </p:anim>
                                    <p:anim calcmode="lin" valueType="num">
                                      <p:cBhvr>
                                        <p:cTn id="105" dur="1000" fill="hold"/>
                                        <p:tgtEl>
                                          <p:spTgt spid="9"/>
                                        </p:tgtEl>
                                        <p:attrNameLst>
                                          <p:attrName>ppt_h</p:attrName>
                                        </p:attrNameLst>
                                      </p:cBhvr>
                                      <p:tavLst>
                                        <p:tav tm="0">
                                          <p:val>
                                            <p:fltVal val="0"/>
                                          </p:val>
                                        </p:tav>
                                        <p:tav tm="100000">
                                          <p:val>
                                            <p:strVal val="#ppt_h"/>
                                          </p:val>
                                        </p:tav>
                                      </p:tavLst>
                                    </p:anim>
                                    <p:anim calcmode="lin" valueType="num">
                                      <p:cBhvr>
                                        <p:cTn id="106" dur="1000" fill="hold"/>
                                        <p:tgtEl>
                                          <p:spTgt spid="9"/>
                                        </p:tgtEl>
                                        <p:attrNameLst>
                                          <p:attrName>style.rotation</p:attrName>
                                        </p:attrNameLst>
                                      </p:cBhvr>
                                      <p:tavLst>
                                        <p:tav tm="0">
                                          <p:val>
                                            <p:fltVal val="90"/>
                                          </p:val>
                                        </p:tav>
                                        <p:tav tm="100000">
                                          <p:val>
                                            <p:fltVal val="0"/>
                                          </p:val>
                                        </p:tav>
                                      </p:tavLst>
                                    </p:anim>
                                    <p:animEffect transition="in" filter="fade">
                                      <p:cBhvr>
                                        <p:cTn id="10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TotalTime>
  <Words>1335</Words>
  <Application>Microsoft Office PowerPoint</Application>
  <PresentationFormat>On-screen Show (4:3)</PresentationFormat>
  <Paragraphs>121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Election of 1860 and Alexander Stephens</vt:lpstr>
      <vt:lpstr>Alexander Stephens </vt:lpstr>
      <vt:lpstr>The War Begins: Southern Secession</vt:lpstr>
      <vt:lpstr>CSA</vt:lpstr>
      <vt:lpstr>Resources – North and South  Industry v. Agriculture</vt:lpstr>
      <vt:lpstr>Freeing the Slaves</vt:lpstr>
      <vt:lpstr>"That on the 1st day of January, A.D. 1863, all persons held as slaves within any State or designated part of a State the people whereof shall then be in rebellion against the United States shall be then, thenceforward, and forever free…”</vt:lpstr>
      <vt:lpstr>Battle of Chickamauga</vt:lpstr>
      <vt:lpstr>PowerPoint Presentation</vt:lpstr>
      <vt:lpstr>Union Blockade of the Georgia Coast </vt:lpstr>
      <vt:lpstr>William T. Sherman Union General</vt:lpstr>
      <vt:lpstr>Sherman’s Atlanta Campaign</vt:lpstr>
      <vt:lpstr>The Battle of Atlanta</vt:lpstr>
      <vt:lpstr>Sherman’s March to the Sea</vt:lpstr>
      <vt:lpstr>The Civil War Ends</vt:lpstr>
      <vt:lpstr>Civil War Prisons</vt:lpstr>
      <vt:lpstr>Andersonville</vt:lpstr>
      <vt:lpstr>The Aftermath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Antietam and the Emancipation Proclamation</dc:title>
  <dc:creator>Monique</dc:creator>
  <cp:lastModifiedBy>Michael Xydias</cp:lastModifiedBy>
  <cp:revision>52</cp:revision>
  <dcterms:created xsi:type="dcterms:W3CDTF">2011-02-13T16:15:29Z</dcterms:created>
  <dcterms:modified xsi:type="dcterms:W3CDTF">2014-02-05T12:26:21Z</dcterms:modified>
</cp:coreProperties>
</file>